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48" r:id="rId2"/>
    <p:sldMasterId id="2147483661" r:id="rId3"/>
  </p:sldMasterIdLst>
  <p:notesMasterIdLst>
    <p:notesMasterId r:id="rId17"/>
  </p:notesMasterIdLst>
  <p:handoutMasterIdLst>
    <p:handoutMasterId r:id="rId18"/>
  </p:handoutMasterIdLst>
  <p:sldIdLst>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8"/>
      </p:cViewPr>
      <p:guideLst/>
    </p:cSldViewPr>
  </p:slideViewPr>
  <p:notesTextViewPr>
    <p:cViewPr>
      <p:scale>
        <a:sx n="1" d="1"/>
        <a:sy n="1" d="1"/>
      </p:scale>
      <p:origin x="0" y="0"/>
    </p:cViewPr>
  </p:notesTextViewPr>
  <p:notesViewPr>
    <p:cSldViewPr snapToGrid="0">
      <p:cViewPr varScale="1">
        <p:scale>
          <a:sx n="91" d="100"/>
          <a:sy n="91" d="100"/>
        </p:scale>
        <p:origin x="28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41D768-E3B0-44E1-90C2-54E498AE82AF}" type="datetimeFigureOut">
              <a:rPr lang="en-AU" smtClean="0"/>
              <a:t>14/01/2018</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9852F5-A1BB-4423-ACDD-5BD46981B4D5}" type="slidenum">
              <a:rPr lang="en-AU" smtClean="0"/>
              <a:t>‹#›</a:t>
            </a:fld>
            <a:endParaRPr lang="en-AU"/>
          </a:p>
        </p:txBody>
      </p:sp>
    </p:spTree>
    <p:extLst>
      <p:ext uri="{BB962C8B-B14F-4D97-AF65-F5344CB8AC3E}">
        <p14:creationId xmlns:p14="http://schemas.microsoft.com/office/powerpoint/2010/main" val="316456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7EFC8-CA7A-47B7-B0EB-816A580517C9}" type="datetimeFigureOut">
              <a:rPr lang="en-AU" smtClean="0"/>
              <a:t>14/01/2018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7053E-8DFE-4886-BD41-97119B65FF02}" type="slidenum">
              <a:rPr lang="en-AU" smtClean="0"/>
              <a:t>‹#›</a:t>
            </a:fld>
            <a:endParaRPr lang="en-AU"/>
          </a:p>
        </p:txBody>
      </p:sp>
    </p:spTree>
    <p:extLst>
      <p:ext uri="{BB962C8B-B14F-4D97-AF65-F5344CB8AC3E}">
        <p14:creationId xmlns:p14="http://schemas.microsoft.com/office/powerpoint/2010/main" val="355257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assuming</a:t>
            </a:r>
            <a:r>
              <a:rPr lang="en-US" baseline="0" dirty="0"/>
              <a:t> everyone in the room has seen this but its still a good one</a:t>
            </a:r>
            <a:endParaRPr lang="en-US" dirty="0"/>
          </a:p>
        </p:txBody>
      </p:sp>
      <p:sp>
        <p:nvSpPr>
          <p:cNvPr id="4" name="Slide Number Placeholder 3"/>
          <p:cNvSpPr>
            <a:spLocks noGrp="1"/>
          </p:cNvSpPr>
          <p:nvPr>
            <p:ph type="sldNum" sz="quarter" idx="10"/>
          </p:nvPr>
        </p:nvSpPr>
        <p:spPr/>
        <p:txBody>
          <a:bodyPr/>
          <a:lstStyle/>
          <a:p>
            <a:fld id="{DE5461FB-3A3C-EC47-8E9C-312E872C091F}" type="slidenum">
              <a:rPr lang="en-US" smtClean="0"/>
              <a:t>4</a:t>
            </a:fld>
            <a:endParaRPr lang="en-US"/>
          </a:p>
        </p:txBody>
      </p:sp>
    </p:spTree>
    <p:extLst>
      <p:ext uri="{BB962C8B-B14F-4D97-AF65-F5344CB8AC3E}">
        <p14:creationId xmlns:p14="http://schemas.microsoft.com/office/powerpoint/2010/main" val="908117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AMDC Fin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chor="b" anchorCtr="0"/>
          <a:lstStyle/>
          <a:p>
            <a:fld id="{5D49465A-8857-432B-B8F7-DAABA936F9E1}" type="slidenum">
              <a:rPr lang="en-AU" smtClean="0"/>
              <a:t>‹#›</a:t>
            </a:fld>
            <a:endParaRPr lang="en-AU" dirty="0"/>
          </a:p>
        </p:txBody>
      </p:sp>
      <p:sp>
        <p:nvSpPr>
          <p:cNvPr id="2" name="Title 1"/>
          <p:cNvSpPr>
            <a:spLocks noGrp="1"/>
          </p:cNvSpPr>
          <p:nvPr>
            <p:ph type="ctrTitle"/>
          </p:nvPr>
        </p:nvSpPr>
        <p:spPr>
          <a:xfrm>
            <a:off x="351623" y="1229711"/>
            <a:ext cx="11488755" cy="2041635"/>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347918" y="3293128"/>
            <a:ext cx="11496164" cy="1404996"/>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7" name="Slide Number Placeholder 5"/>
          <p:cNvSpPr txBox="1">
            <a:spLocks/>
          </p:cNvSpPr>
          <p:nvPr userDrawn="1"/>
        </p:nvSpPr>
        <p:spPr>
          <a:xfrm>
            <a:off x="855201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 TOID 3059</a:t>
            </a:r>
            <a:endParaRPr lang="en-AU" sz="800" dirty="0"/>
          </a:p>
        </p:txBody>
      </p:sp>
      <p:pic>
        <p:nvPicPr>
          <p:cNvPr id="9" name="Picture 8"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335473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49465A-8857-432B-B8F7-DAABA936F9E1}" type="slidenum">
              <a:rPr lang="en-AU" smtClean="0"/>
              <a:t>‹#›</a:t>
            </a:fld>
            <a:endParaRPr lang="en-AU"/>
          </a:p>
        </p:txBody>
      </p:sp>
      <p:sp>
        <p:nvSpPr>
          <p:cNvPr id="6"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59452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4212" y="1177647"/>
            <a:ext cx="11490877" cy="2070050"/>
          </a:xfrm>
        </p:spPr>
        <p:txBody>
          <a:bodyPr anchor="b">
            <a:normAutofit/>
          </a:bodyPr>
          <a:lstStyle>
            <a:lvl1pPr>
              <a:defRPr sz="4000"/>
            </a:lvl1pPr>
          </a:lstStyle>
          <a:p>
            <a:r>
              <a:rPr lang="en-US" dirty="0"/>
              <a:t>Click to edit Master title style</a:t>
            </a:r>
            <a:endParaRPr lang="en-AU" dirty="0"/>
          </a:p>
        </p:txBody>
      </p:sp>
      <p:sp>
        <p:nvSpPr>
          <p:cNvPr id="3" name="Text Placeholder 2"/>
          <p:cNvSpPr>
            <a:spLocks noGrp="1"/>
          </p:cNvSpPr>
          <p:nvPr>
            <p:ph type="body" idx="1"/>
          </p:nvPr>
        </p:nvSpPr>
        <p:spPr>
          <a:xfrm>
            <a:off x="344212" y="3335008"/>
            <a:ext cx="11490877" cy="2687421"/>
          </a:xfrm>
          <a:noFill/>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pic>
        <p:nvPicPr>
          <p:cNvPr id="8" name="Picture 7"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525791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2210839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697" y="5486400"/>
            <a:ext cx="4665555" cy="1243264"/>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1" y="0"/>
            <a:ext cx="12192000" cy="53580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5064946" y="5358064"/>
            <a:ext cx="7127055" cy="1499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81232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351623" y="1229710"/>
            <a:ext cx="11488755" cy="2280252"/>
          </a:xfrm>
        </p:spPr>
        <p:txBody>
          <a:bodyPr anchor="b">
            <a:normAutofit/>
          </a:bodyPr>
          <a:lstStyle>
            <a:lvl1pPr algn="ctr">
              <a:lnSpc>
                <a:spcPct val="100000"/>
              </a:lnSpc>
              <a:defRPr sz="4800" baseline="0"/>
            </a:lvl1pPr>
          </a:lstStyle>
          <a:p>
            <a:r>
              <a:rPr lang="en-US" dirty="0"/>
              <a:t>Click to edit Master title style</a:t>
            </a:r>
            <a:endParaRPr lang="en-AU" dirty="0"/>
          </a:p>
        </p:txBody>
      </p:sp>
      <p:sp>
        <p:nvSpPr>
          <p:cNvPr id="3" name="Subtitle 2"/>
          <p:cNvSpPr>
            <a:spLocks noGrp="1"/>
          </p:cNvSpPr>
          <p:nvPr>
            <p:ph type="subTitle" idx="1"/>
          </p:nvPr>
        </p:nvSpPr>
        <p:spPr>
          <a:xfrm>
            <a:off x="1576552" y="3649334"/>
            <a:ext cx="9144000" cy="2388859"/>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855201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3059</a:t>
            </a:r>
            <a:endParaRPr lang="en-AU" sz="800" dirty="0"/>
          </a:p>
        </p:txBody>
      </p:sp>
      <p:pic>
        <p:nvPicPr>
          <p:cNvPr id="10" name="Picture 9"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1205301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
        <p:nvSpPr>
          <p:cNvPr id="3" name="Content Placeholder 2"/>
          <p:cNvSpPr>
            <a:spLocks noGrp="1"/>
          </p:cNvSpPr>
          <p:nvPr>
            <p:ph idx="1"/>
          </p:nvPr>
        </p:nvSpPr>
        <p:spPr>
          <a:xfrm>
            <a:off x="344212" y="1509387"/>
            <a:ext cx="11503576"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89589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4213" y="1509387"/>
            <a:ext cx="5675588"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199" y="1509387"/>
            <a:ext cx="5675589" cy="45366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2486957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4213" y="2333299"/>
            <a:ext cx="5675588" cy="37285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199" y="2333299"/>
            <a:ext cx="5675589" cy="3728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
        <p:nvSpPr>
          <p:cNvPr id="6" name="Text Placeholder 2"/>
          <p:cNvSpPr>
            <a:spLocks noGrp="1"/>
          </p:cNvSpPr>
          <p:nvPr>
            <p:ph type="body" idx="13"/>
          </p:nvPr>
        </p:nvSpPr>
        <p:spPr>
          <a:xfrm>
            <a:off x="344211" y="1509387"/>
            <a:ext cx="5675588" cy="823912"/>
          </a:xfrm>
        </p:spPr>
        <p:txBody>
          <a:bodyPr anchor="b">
            <a:no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ext Placeholder 2"/>
          <p:cNvSpPr>
            <a:spLocks noGrp="1"/>
          </p:cNvSpPr>
          <p:nvPr>
            <p:ph type="body" idx="14"/>
          </p:nvPr>
        </p:nvSpPr>
        <p:spPr>
          <a:xfrm>
            <a:off x="6172199" y="1509387"/>
            <a:ext cx="5675588" cy="823912"/>
          </a:xfrm>
        </p:spPr>
        <p:txBody>
          <a:bodyPr anchor="b">
            <a:norm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1815408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D49465A-8857-432B-B8F7-DAABA936F9E1}" type="slidenum">
              <a:rPr lang="en-AU" smtClean="0"/>
              <a:t>‹#›</a:t>
            </a:fld>
            <a:endParaRPr lang="en-AU"/>
          </a:p>
        </p:txBody>
      </p:sp>
      <p:sp>
        <p:nvSpPr>
          <p:cNvPr id="6"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95732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4212" y="1177647"/>
            <a:ext cx="11490877" cy="2070050"/>
          </a:xfrm>
        </p:spPr>
        <p:txBody>
          <a:bodyPr anchor="b">
            <a:normAutofit/>
          </a:bodyPr>
          <a:lstStyle>
            <a:lvl1pPr>
              <a:defRPr sz="4000"/>
            </a:lvl1pPr>
          </a:lstStyle>
          <a:p>
            <a:r>
              <a:rPr lang="en-US" dirty="0"/>
              <a:t>Click to edit Master title style</a:t>
            </a:r>
            <a:endParaRPr lang="en-AU" dirty="0"/>
          </a:p>
        </p:txBody>
      </p:sp>
      <p:sp>
        <p:nvSpPr>
          <p:cNvPr id="3" name="Text Placeholder 2"/>
          <p:cNvSpPr>
            <a:spLocks noGrp="1"/>
          </p:cNvSpPr>
          <p:nvPr>
            <p:ph type="body" idx="1"/>
          </p:nvPr>
        </p:nvSpPr>
        <p:spPr>
          <a:xfrm>
            <a:off x="344212" y="3335008"/>
            <a:ext cx="11490877" cy="2687421"/>
          </a:xfrm>
          <a:no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pic>
        <p:nvPicPr>
          <p:cNvPr id="8" name="Picture 7"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822844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aper">
    <p:bg>
      <p:bgPr>
        <a:blipFill dpi="0" rotWithShape="1">
          <a:blip r:embed="rId2">
            <a:alphaModFix amt="90000"/>
            <a:lum/>
          </a:blip>
          <a:srcRect/>
          <a:stretch>
            <a:fillRect t="-10000" b="-10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D49465A-8857-432B-B8F7-DAABA936F9E1}" type="slidenum">
              <a:rPr lang="en-AU" smtClean="0"/>
              <a:pPr/>
              <a:t>‹#›</a:t>
            </a:fld>
            <a:endParaRPr lang="en-AU" dirty="0"/>
          </a:p>
        </p:txBody>
      </p:sp>
      <p:sp>
        <p:nvSpPr>
          <p:cNvPr id="2" name="Title 1"/>
          <p:cNvSpPr>
            <a:spLocks noGrp="1"/>
          </p:cNvSpPr>
          <p:nvPr>
            <p:ph type="ctrTitle"/>
          </p:nvPr>
        </p:nvSpPr>
        <p:spPr>
          <a:xfrm>
            <a:off x="351623" y="1229710"/>
            <a:ext cx="11488755" cy="2280252"/>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1524000" y="3525343"/>
            <a:ext cx="9144000" cy="2426140"/>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855201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solidFill>
                  <a:schemeClr val="bg1">
                    <a:lumMod val="95000"/>
                  </a:schemeClr>
                </a:solidFill>
              </a:rPr>
              <a:t>CRICOS</a:t>
            </a:r>
            <a:r>
              <a:rPr lang="en-AU" sz="800" baseline="0" dirty="0">
                <a:solidFill>
                  <a:schemeClr val="bg1">
                    <a:lumMod val="95000"/>
                  </a:schemeClr>
                </a:solidFill>
              </a:rPr>
              <a:t> 00111D</a:t>
            </a:r>
          </a:p>
          <a:p>
            <a:pPr algn="r"/>
            <a:r>
              <a:rPr lang="en-AU" sz="800" baseline="0" dirty="0">
                <a:solidFill>
                  <a:schemeClr val="bg1">
                    <a:lumMod val="95000"/>
                  </a:schemeClr>
                </a:solidFill>
              </a:rPr>
              <a:t>TOID 3059</a:t>
            </a:r>
            <a:endParaRPr lang="en-AU" sz="800" dirty="0">
              <a:solidFill>
                <a:schemeClr val="bg1">
                  <a:lumMod val="95000"/>
                </a:schemeClr>
              </a:solidFill>
            </a:endParaRPr>
          </a:p>
        </p:txBody>
      </p:sp>
      <p:pic>
        <p:nvPicPr>
          <p:cNvPr id="9" name="Picture 8"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3064689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30074640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697" y="5486400"/>
            <a:ext cx="4665555" cy="1243264"/>
          </a:xfrm>
        </p:spPr>
        <p:txBody>
          <a:bodyPr anchor="b"/>
          <a:lstStyle>
            <a:lvl1pPr>
              <a:defRPr sz="3200"/>
            </a:lvl1pPr>
          </a:lstStyle>
          <a:p>
            <a:r>
              <a:rPr lang="en-US" dirty="0"/>
              <a:t>Click to edit Master title style</a:t>
            </a:r>
            <a:endParaRPr lang="en-AU" dirty="0"/>
          </a:p>
        </p:txBody>
      </p:sp>
      <p:sp>
        <p:nvSpPr>
          <p:cNvPr id="3" name="Picture Placeholder 2"/>
          <p:cNvSpPr>
            <a:spLocks noGrp="1"/>
          </p:cNvSpPr>
          <p:nvPr>
            <p:ph type="pic" idx="1"/>
          </p:nvPr>
        </p:nvSpPr>
        <p:spPr>
          <a:xfrm>
            <a:off x="1" y="0"/>
            <a:ext cx="12192000" cy="5358064"/>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5064946" y="5358064"/>
            <a:ext cx="7127055" cy="14999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101015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624418" y="431800"/>
            <a:ext cx="10944191" cy="8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AU"/>
              <a:t>Click to edit Master title style</a:t>
            </a:r>
            <a:endParaRPr lang="en-AU" dirty="0"/>
          </a:p>
        </p:txBody>
      </p:sp>
      <p:sp>
        <p:nvSpPr>
          <p:cNvPr id="5"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Tree>
    <p:extLst>
      <p:ext uri="{BB962C8B-B14F-4D97-AF65-F5344CB8AC3E}">
        <p14:creationId xmlns:p14="http://schemas.microsoft.com/office/powerpoint/2010/main" val="93236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624418" y="431800"/>
            <a:ext cx="10944191" cy="836960"/>
          </a:xfrm>
        </p:spPr>
        <p:txBody>
          <a:bodyPr/>
          <a:lstStyle>
            <a:lvl1pPr>
              <a:defRPr/>
            </a:lvl1pPr>
          </a:lstStyle>
          <a:p>
            <a:r>
              <a:rPr lang="en-AU"/>
              <a:t>Click to edit Master title style</a:t>
            </a:r>
            <a:endParaRPr lang="en-AU" dirty="0"/>
          </a:p>
        </p:txBody>
      </p:sp>
      <p:sp>
        <p:nvSpPr>
          <p:cNvPr id="4" name="Text Placeholder 2"/>
          <p:cNvSpPr>
            <a:spLocks noGrp="1"/>
          </p:cNvSpPr>
          <p:nvPr>
            <p:ph type="body" idx="1"/>
          </p:nvPr>
        </p:nvSpPr>
        <p:spPr bwMode="auto">
          <a:xfrm>
            <a:off x="624418" y="1624996"/>
            <a:ext cx="1094419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dirty="0"/>
          </a:p>
        </p:txBody>
      </p:sp>
    </p:spTree>
    <p:extLst>
      <p:ext uri="{BB962C8B-B14F-4D97-AF65-F5344CB8AC3E}">
        <p14:creationId xmlns:p14="http://schemas.microsoft.com/office/powerpoint/2010/main" val="279000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winburn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1623" y="1290909"/>
            <a:ext cx="11488755" cy="2280252"/>
          </a:xfrm>
        </p:spPr>
        <p:txBody>
          <a:bodyPr anchor="b">
            <a:normAutofit/>
          </a:bodyPr>
          <a:lstStyle>
            <a:lvl1pPr algn="ctr">
              <a:lnSpc>
                <a:spcPct val="100000"/>
              </a:lnSpc>
              <a:defRPr sz="3600" strike="noStrike"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ADD TITLE</a:t>
            </a:r>
            <a:endParaRPr lang="en-AU" dirty="0"/>
          </a:p>
        </p:txBody>
      </p:sp>
      <p:sp>
        <p:nvSpPr>
          <p:cNvPr id="3" name="Subtitle 2"/>
          <p:cNvSpPr>
            <a:spLocks noGrp="1"/>
          </p:cNvSpPr>
          <p:nvPr>
            <p:ph type="subTitle" idx="1"/>
          </p:nvPr>
        </p:nvSpPr>
        <p:spPr>
          <a:xfrm>
            <a:off x="351623" y="3586928"/>
            <a:ext cx="11488755" cy="2388859"/>
          </a:xfrm>
          <a:noFill/>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13" name="Slide Number Placeholder 5"/>
          <p:cNvSpPr txBox="1">
            <a:spLocks/>
          </p:cNvSpPr>
          <p:nvPr userDrawn="1"/>
        </p:nvSpPr>
        <p:spPr>
          <a:xfrm>
            <a:off x="855942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solidFill>
                  <a:schemeClr val="tx1"/>
                </a:solidFill>
              </a:rPr>
              <a:t>CRICOS</a:t>
            </a:r>
            <a:r>
              <a:rPr lang="en-AU" sz="800" baseline="0" dirty="0">
                <a:solidFill>
                  <a:schemeClr val="tx1"/>
                </a:solidFill>
              </a:rPr>
              <a:t> 00111D</a:t>
            </a:r>
          </a:p>
          <a:p>
            <a:pPr algn="r"/>
            <a:r>
              <a:rPr lang="en-AU" sz="800" baseline="0" dirty="0">
                <a:solidFill>
                  <a:schemeClr val="tx1"/>
                </a:solidFill>
              </a:rPr>
              <a:t>TOID 3059</a:t>
            </a:r>
            <a:endParaRPr lang="en-AU" sz="800" dirty="0">
              <a:solidFill>
                <a:schemeClr val="tx1"/>
              </a:solidFill>
            </a:endParaRPr>
          </a:p>
        </p:txBody>
      </p:sp>
      <p:sp>
        <p:nvSpPr>
          <p:cNvPr id="14" name="Slide Number Placeholder 5"/>
          <p:cNvSpPr>
            <a:spLocks noGrp="1"/>
          </p:cNvSpPr>
          <p:nvPr>
            <p:ph type="sldNum" sz="quarter" idx="12"/>
          </p:nvPr>
        </p:nvSpPr>
        <p:spPr>
          <a:xfrm>
            <a:off x="344212" y="6176964"/>
            <a:ext cx="2743200" cy="544515"/>
          </a:xfrm>
        </p:spPr>
        <p:txBody>
          <a:bodyPr/>
          <a:lstStyle>
            <a:lvl1pPr>
              <a:defRPr>
                <a:solidFill>
                  <a:schemeClr val="tx1"/>
                </a:solidFill>
              </a:defRPr>
            </a:lvl1pPr>
          </a:lstStyle>
          <a:p>
            <a:fld id="{5D49465A-8857-432B-B8F7-DAABA936F9E1}" type="slidenum">
              <a:rPr lang="en-AU" smtClean="0"/>
              <a:pPr/>
              <a:t>‹#›</a:t>
            </a:fld>
            <a:endParaRPr lang="en-AU" dirty="0"/>
          </a:p>
        </p:txBody>
      </p:sp>
      <p:pic>
        <p:nvPicPr>
          <p:cNvPr id="8" name="Picture 7"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02620" y="0"/>
            <a:ext cx="545168" cy="1090336"/>
          </a:xfrm>
          <a:prstGeom prst="rect">
            <a:avLst/>
          </a:prstGeom>
          <a:ln w="25400">
            <a:solidFill>
              <a:schemeClr val="bg2"/>
            </a:solidFill>
            <a:miter lim="800000"/>
          </a:ln>
        </p:spPr>
      </p:pic>
      <p:pic>
        <p:nvPicPr>
          <p:cNvPr id="9" name="Picture 8" descr="KNOWING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03878" y="6177568"/>
            <a:ext cx="543910" cy="543910"/>
          </a:xfrm>
          <a:prstGeom prst="rect">
            <a:avLst/>
          </a:prstGeom>
          <a:ln w="25400">
            <a:solidFill>
              <a:schemeClr val="bg2"/>
            </a:solidFill>
            <a:miter lim="800000"/>
          </a:ln>
        </p:spPr>
      </p:pic>
    </p:spTree>
    <p:extLst>
      <p:ext uri="{BB962C8B-B14F-4D97-AF65-F5344CB8AC3E}">
        <p14:creationId xmlns:p14="http://schemas.microsoft.com/office/powerpoint/2010/main" val="409256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Campu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992"/>
            <a:ext cx="12192000" cy="3869793"/>
          </a:xfrm>
          <a:prstGeom prst="rect">
            <a:avLst/>
          </a:prstGeom>
        </p:spPr>
      </p:pic>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351623" y="4010765"/>
            <a:ext cx="11488755" cy="845589"/>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347918" y="4873073"/>
            <a:ext cx="11496165" cy="1141473"/>
          </a:xfrm>
          <a:noFill/>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7" name="Slide Number Placeholder 5"/>
          <p:cNvSpPr txBox="1">
            <a:spLocks/>
          </p:cNvSpPr>
          <p:nvPr userDrawn="1"/>
        </p:nvSpPr>
        <p:spPr>
          <a:xfrm>
            <a:off x="854757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3059</a:t>
            </a:r>
            <a:endParaRPr lang="en-AU" sz="800" dirty="0"/>
          </a:p>
        </p:txBody>
      </p:sp>
      <p:cxnSp>
        <p:nvCxnSpPr>
          <p:cNvPr id="9" name="Straight Connector 8"/>
          <p:cNvCxnSpPr/>
          <p:nvPr userDrawn="1"/>
        </p:nvCxnSpPr>
        <p:spPr>
          <a:xfrm>
            <a:off x="0" y="38398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winburne Logo 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23441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Students">
    <p:bg>
      <p:bgPr>
        <a:blipFill dpi="0" rotWithShape="1">
          <a:blip r:embed="rId2">
            <a:alphaModFix amt="90000"/>
            <a:lum/>
          </a:blip>
          <a:srcRect/>
          <a:tile tx="0" ty="0" sx="100000" sy="100000" flip="none" algn="tl"/>
        </a:blip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7624"/>
            <a:ext cx="12192000" cy="3895724"/>
          </a:xfrm>
          <a:prstGeom prst="rect">
            <a:avLst/>
          </a:prstGeom>
        </p:spPr>
      </p:pic>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351623" y="4010765"/>
            <a:ext cx="11488755" cy="845589"/>
          </a:xfrm>
        </p:spPr>
        <p:txBody>
          <a:bodyPr anchor="b">
            <a:normAutofit/>
          </a:bodyPr>
          <a:lstStyle>
            <a:lvl1pPr algn="ctr">
              <a:lnSpc>
                <a:spcPct val="100000"/>
              </a:lnSpc>
              <a:defRPr sz="4800" baseline="0"/>
            </a:lvl1pPr>
          </a:lstStyle>
          <a:p>
            <a:r>
              <a:rPr lang="en-US"/>
              <a:t>Click to edit Master title style</a:t>
            </a:r>
            <a:endParaRPr lang="en-AU" dirty="0"/>
          </a:p>
        </p:txBody>
      </p:sp>
      <p:sp>
        <p:nvSpPr>
          <p:cNvPr id="3" name="Subtitle 2"/>
          <p:cNvSpPr>
            <a:spLocks noGrp="1"/>
          </p:cNvSpPr>
          <p:nvPr>
            <p:ph type="subTitle" idx="1"/>
          </p:nvPr>
        </p:nvSpPr>
        <p:spPr>
          <a:xfrm>
            <a:off x="347918" y="4873073"/>
            <a:ext cx="11496165" cy="1141473"/>
          </a:xfrm>
          <a:noFill/>
        </p:spPr>
        <p:txBody>
          <a:bodyPr>
            <a:normAutofit/>
          </a:bodyPr>
          <a:lstStyle>
            <a:lvl1pPr marL="0" indent="0" algn="ctr">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7" name="Slide Number Placeholder 5"/>
          <p:cNvSpPr txBox="1">
            <a:spLocks/>
          </p:cNvSpPr>
          <p:nvPr userDrawn="1"/>
        </p:nvSpPr>
        <p:spPr>
          <a:xfrm>
            <a:off x="854757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3059</a:t>
            </a:r>
            <a:endParaRPr lang="en-AU" sz="800" dirty="0"/>
          </a:p>
        </p:txBody>
      </p:sp>
      <p:cxnSp>
        <p:nvCxnSpPr>
          <p:cNvPr id="9" name="Straight Connector 8"/>
          <p:cNvCxnSpPr/>
          <p:nvPr userDrawn="1"/>
        </p:nvCxnSpPr>
        <p:spPr>
          <a:xfrm>
            <a:off x="0" y="3839859"/>
            <a:ext cx="121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winburne Logo RGB.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2134196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
        <p:nvSpPr>
          <p:cNvPr id="2" name="Title 1"/>
          <p:cNvSpPr>
            <a:spLocks noGrp="1"/>
          </p:cNvSpPr>
          <p:nvPr>
            <p:ph type="ctrTitle"/>
          </p:nvPr>
        </p:nvSpPr>
        <p:spPr>
          <a:xfrm>
            <a:off x="351623" y="1229710"/>
            <a:ext cx="11488755" cy="2280252"/>
          </a:xfrm>
        </p:spPr>
        <p:txBody>
          <a:bodyPr anchor="b">
            <a:normAutofit/>
          </a:bodyPr>
          <a:lstStyle>
            <a:lvl1pPr algn="ctr">
              <a:lnSpc>
                <a:spcPct val="100000"/>
              </a:lnSpc>
              <a:defRPr sz="4800" baseline="0"/>
            </a:lvl1pPr>
          </a:lstStyle>
          <a:p>
            <a:r>
              <a:rPr lang="en-US" dirty="0"/>
              <a:t>Click to edit Master title style</a:t>
            </a:r>
            <a:endParaRPr lang="en-AU" dirty="0"/>
          </a:p>
        </p:txBody>
      </p:sp>
      <p:sp>
        <p:nvSpPr>
          <p:cNvPr id="3" name="Subtitle 2"/>
          <p:cNvSpPr>
            <a:spLocks noGrp="1"/>
          </p:cNvSpPr>
          <p:nvPr>
            <p:ph type="subTitle" idx="1"/>
          </p:nvPr>
        </p:nvSpPr>
        <p:spPr>
          <a:xfrm>
            <a:off x="1576552" y="3649334"/>
            <a:ext cx="9144000" cy="2388859"/>
          </a:xfrm>
          <a:no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7" name="Slide Number Placeholder 5"/>
          <p:cNvSpPr txBox="1">
            <a:spLocks/>
          </p:cNvSpPr>
          <p:nvPr userDrawn="1"/>
        </p:nvSpPr>
        <p:spPr>
          <a:xfrm>
            <a:off x="8552010" y="6176964"/>
            <a:ext cx="2743200" cy="544515"/>
          </a:xfrm>
          <a:prstGeom prst="rect">
            <a:avLst/>
          </a:prstGeom>
        </p:spPr>
        <p:txBody>
          <a:bodyPr vert="horz" lIns="91440" tIns="45720" rIns="91440" bIns="45720" rtlCol="0" anchor="b"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AU" sz="800" dirty="0"/>
              <a:t>CRICOS</a:t>
            </a:r>
            <a:r>
              <a:rPr lang="en-AU" sz="800" baseline="0" dirty="0"/>
              <a:t> 00111D</a:t>
            </a:r>
          </a:p>
          <a:p>
            <a:pPr algn="r"/>
            <a:r>
              <a:rPr lang="en-AU" sz="800" baseline="0" dirty="0"/>
              <a:t>TOID 3059</a:t>
            </a:r>
            <a:endParaRPr lang="en-AU" sz="800" dirty="0"/>
          </a:p>
        </p:txBody>
      </p:sp>
      <p:pic>
        <p:nvPicPr>
          <p:cNvPr id="9" name="Picture 8" descr="Swinburne Logo 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95210" y="0"/>
            <a:ext cx="545168" cy="1090336"/>
          </a:xfrm>
          <a:prstGeom prst="rect">
            <a:avLst/>
          </a:prstGeom>
        </p:spPr>
      </p:pic>
    </p:spTree>
    <p:extLst>
      <p:ext uri="{BB962C8B-B14F-4D97-AF65-F5344CB8AC3E}">
        <p14:creationId xmlns:p14="http://schemas.microsoft.com/office/powerpoint/2010/main" val="422771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
        <p:nvSpPr>
          <p:cNvPr id="3" name="Content Placeholder 2"/>
          <p:cNvSpPr>
            <a:spLocks noGrp="1"/>
          </p:cNvSpPr>
          <p:nvPr>
            <p:ph idx="1"/>
          </p:nvPr>
        </p:nvSpPr>
        <p:spPr>
          <a:xfrm>
            <a:off x="344212" y="1509387"/>
            <a:ext cx="11503576"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p:cNvSpPr>
            <a:spLocks noGrp="1"/>
          </p:cNvSpPr>
          <p:nvPr>
            <p:ph type="sldNum" sz="quarter" idx="12"/>
          </p:nvPr>
        </p:nvSpPr>
        <p:spPr/>
        <p:txBody>
          <a:bodyPr/>
          <a:lstStyle/>
          <a:p>
            <a:fld id="{5D49465A-8857-432B-B8F7-DAABA936F9E1}" type="slidenum">
              <a:rPr lang="en-AU" smtClean="0"/>
              <a:t>‹#›</a:t>
            </a:fld>
            <a:endParaRPr lang="en-AU"/>
          </a:p>
        </p:txBody>
      </p:sp>
    </p:spTree>
    <p:extLst>
      <p:ext uri="{BB962C8B-B14F-4D97-AF65-F5344CB8AC3E}">
        <p14:creationId xmlns:p14="http://schemas.microsoft.com/office/powerpoint/2010/main" val="364378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4213" y="1509387"/>
            <a:ext cx="5675588" cy="45366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199" y="1509387"/>
            <a:ext cx="5675589" cy="45366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Tree>
    <p:extLst>
      <p:ext uri="{BB962C8B-B14F-4D97-AF65-F5344CB8AC3E}">
        <p14:creationId xmlns:p14="http://schemas.microsoft.com/office/powerpoint/2010/main" val="167502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4213" y="2333299"/>
            <a:ext cx="5675588" cy="37285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199" y="2333299"/>
            <a:ext cx="5675589" cy="37285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6"/>
          <p:cNvSpPr>
            <a:spLocks noGrp="1"/>
          </p:cNvSpPr>
          <p:nvPr>
            <p:ph type="sldNum" sz="quarter" idx="12"/>
          </p:nvPr>
        </p:nvSpPr>
        <p:spPr/>
        <p:txBody>
          <a:bodyPr/>
          <a:lstStyle/>
          <a:p>
            <a:fld id="{5D49465A-8857-432B-B8F7-DAABA936F9E1}" type="slidenum">
              <a:rPr lang="en-AU" smtClean="0"/>
              <a:t>‹#›</a:t>
            </a:fld>
            <a:endParaRPr lang="en-AU"/>
          </a:p>
        </p:txBody>
      </p:sp>
      <p:sp>
        <p:nvSpPr>
          <p:cNvPr id="8" name="Title 1"/>
          <p:cNvSpPr>
            <a:spLocks noGrp="1"/>
          </p:cNvSpPr>
          <p:nvPr>
            <p:ph type="title"/>
          </p:nvPr>
        </p:nvSpPr>
        <p:spPr>
          <a:xfrm>
            <a:off x="344212" y="183825"/>
            <a:ext cx="11503576" cy="1325563"/>
          </a:xfrm>
        </p:spPr>
        <p:txBody>
          <a:bodyPr/>
          <a:lstStyle>
            <a:lvl1pPr>
              <a:lnSpc>
                <a:spcPct val="100000"/>
              </a:lnSpc>
              <a:defRPr/>
            </a:lvl1pPr>
          </a:lstStyle>
          <a:p>
            <a:r>
              <a:rPr lang="en-US" dirty="0"/>
              <a:t>Click to edit Master title style</a:t>
            </a:r>
            <a:endParaRPr lang="en-AU" dirty="0"/>
          </a:p>
        </p:txBody>
      </p:sp>
      <p:sp>
        <p:nvSpPr>
          <p:cNvPr id="6" name="Text Placeholder 2"/>
          <p:cNvSpPr>
            <a:spLocks noGrp="1"/>
          </p:cNvSpPr>
          <p:nvPr>
            <p:ph type="body" idx="13"/>
          </p:nvPr>
        </p:nvSpPr>
        <p:spPr>
          <a:xfrm>
            <a:off x="344211" y="1509387"/>
            <a:ext cx="5675588" cy="823912"/>
          </a:xfrm>
        </p:spPr>
        <p:txBody>
          <a:bodyPr anchor="b">
            <a:no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Text Placeholder 2"/>
          <p:cNvSpPr>
            <a:spLocks noGrp="1"/>
          </p:cNvSpPr>
          <p:nvPr>
            <p:ph type="body" idx="14"/>
          </p:nvPr>
        </p:nvSpPr>
        <p:spPr>
          <a:xfrm>
            <a:off x="6172199" y="1509387"/>
            <a:ext cx="5675588" cy="823912"/>
          </a:xfrm>
        </p:spPr>
        <p:txBody>
          <a:bodyPr anchor="b">
            <a:normAutofit/>
          </a:bodyPr>
          <a:lstStyle>
            <a:lvl1pPr marL="0" indent="0">
              <a:buNone/>
              <a:defRPr lang="en-US" sz="2400" b="0" i="0" u="none" kern="120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35258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png"/><Relationship Id="rId5" Type="http://schemas.openxmlformats.org/officeDocument/2006/relationships/slideLayout" Target="../slideLayouts/slideLayout10.xml"/><Relationship Id="rId10" Type="http://schemas.openxmlformats.org/officeDocument/2006/relationships/image" Target="../media/image1.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3.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a:solidFill>
            <a:schemeClr val="bg1">
              <a:alpha val="20000"/>
            </a:schemeClr>
          </a:solidFill>
        </p:spPr>
        <p:txBody>
          <a:bodyPr vert="horz" lIns="91440" tIns="90000" rIns="91440" bIns="90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344212" y="6176964"/>
            <a:ext cx="27432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pic>
        <p:nvPicPr>
          <p:cNvPr id="8" name="Picture 7" descr="KNOWING Logo RGB.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303878" y="6177568"/>
            <a:ext cx="543910" cy="543910"/>
          </a:xfrm>
          <a:prstGeom prst="rect">
            <a:avLst/>
          </a:prstGeom>
        </p:spPr>
      </p:pic>
    </p:spTree>
    <p:extLst>
      <p:ext uri="{BB962C8B-B14F-4D97-AF65-F5344CB8AC3E}">
        <p14:creationId xmlns:p14="http://schemas.microsoft.com/office/powerpoint/2010/main" val="666872749"/>
      </p:ext>
    </p:extLst>
  </p:cSld>
  <p:clrMap bg1="lt1" tx1="dk1" bg2="lt2" tx2="dk2" accent1="accent1" accent2="accent2" accent3="accent3" accent4="accent4" accent5="accent5" accent6="accent6" hlink="hlink" folHlink="folHlink"/>
  <p:sldLayoutIdLst>
    <p:sldLayoutId id="2147483671" r:id="rId1"/>
    <p:sldLayoutId id="2147483675" r:id="rId2"/>
    <p:sldLayoutId id="2147483677" r:id="rId3"/>
    <p:sldLayoutId id="2147483676" r:id="rId4"/>
    <p:sldLayoutId id="2147483678" r:id="rId5"/>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9"/>
        </a:buBlip>
        <a:defRPr sz="3200" kern="1200">
          <a:solidFill>
            <a:schemeClr val="tx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tx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a:solidFill>
            <a:schemeClr val="bg1">
              <a:alpha val="20000"/>
            </a:schemeClr>
          </a:solidFill>
        </p:spPr>
        <p:txBody>
          <a:bodyPr vert="horz" lIns="91440" tIns="108000" rIns="91440" bIns="108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344212" y="6176964"/>
            <a:ext cx="27432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spTree>
    <p:extLst>
      <p:ext uri="{BB962C8B-B14F-4D97-AF65-F5344CB8AC3E}">
        <p14:creationId xmlns:p14="http://schemas.microsoft.com/office/powerpoint/2010/main" val="298988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4" r:id="rId5"/>
    <p:sldLayoutId id="2147483651" r:id="rId6"/>
    <p:sldLayoutId id="2147483655" r:id="rId7"/>
    <p:sldLayoutId id="2147483657" r:id="rId8"/>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11"/>
        </a:buBlip>
        <a:defRPr sz="3200" kern="1200">
          <a:solidFill>
            <a:schemeClr val="tx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tx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9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a:solidFill>
            <a:schemeClr val="tx1">
              <a:alpha val="20000"/>
            </a:schemeClr>
          </a:solidFill>
        </p:spPr>
        <p:txBody>
          <a:bodyPr vert="horz" lIns="91440" tIns="108000" rIns="91440" bIns="108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5"/>
          <p:cNvSpPr>
            <a:spLocks noGrp="1"/>
          </p:cNvSpPr>
          <p:nvPr>
            <p:ph type="sldNum" sz="quarter" idx="4"/>
          </p:nvPr>
        </p:nvSpPr>
        <p:spPr>
          <a:xfrm>
            <a:off x="344212" y="6176964"/>
            <a:ext cx="2743200" cy="544515"/>
          </a:xfrm>
          <a:prstGeom prst="rect">
            <a:avLst/>
          </a:prstGeom>
        </p:spPr>
        <p:txBody>
          <a:bodyPr vert="horz" lIns="91440" tIns="45720" rIns="91440" bIns="45720" rtlCol="0" anchor="ctr"/>
          <a:lstStyle>
            <a:lvl1pPr algn="l">
              <a:defRPr sz="1200">
                <a:solidFill>
                  <a:schemeClr val="tx1">
                    <a:tint val="75000"/>
                  </a:schemeClr>
                </a:solidFill>
              </a:defRPr>
            </a:lvl1pPr>
          </a:lstStyle>
          <a:p>
            <a:fld id="{5D49465A-8857-432B-B8F7-DAABA936F9E1}" type="slidenum">
              <a:rPr lang="en-AU" smtClean="0"/>
              <a:pPr/>
              <a:t>‹#›</a:t>
            </a:fld>
            <a:endParaRPr lang="en-AU" dirty="0"/>
          </a:p>
        </p:txBody>
      </p:sp>
    </p:spTree>
    <p:extLst>
      <p:ext uri="{BB962C8B-B14F-4D97-AF65-F5344CB8AC3E}">
        <p14:creationId xmlns:p14="http://schemas.microsoft.com/office/powerpoint/2010/main" val="38084846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80" r:id="rId9"/>
    <p:sldLayoutId id="2147483681" r:id="rId10"/>
  </p:sldLayoutIdLst>
  <p:txStyles>
    <p:titleStyle>
      <a:lvl1pPr algn="l" defTabSz="914400" rtl="0" eaLnBrk="1" latinLnBrk="0" hangingPunct="1">
        <a:lnSpc>
          <a:spcPct val="90000"/>
        </a:lnSpc>
        <a:spcBef>
          <a:spcPct val="0"/>
        </a:spcBef>
        <a:buNone/>
        <a:defRPr sz="4400" b="0" i="0" u="none" kern="1200">
          <a:solidFill>
            <a:schemeClr val="accent1"/>
          </a:solidFill>
          <a:latin typeface="+mj-lt"/>
          <a:ea typeface="+mj-ea"/>
          <a:cs typeface="+mj-cs"/>
        </a:defRPr>
      </a:lvl1pPr>
    </p:titleStyle>
    <p:bodyStyle>
      <a:lvl1pPr marL="342000" indent="-342000" algn="l" defTabSz="914400" rtl="0" eaLnBrk="1" latinLnBrk="0" hangingPunct="1">
        <a:lnSpc>
          <a:spcPct val="100000"/>
        </a:lnSpc>
        <a:spcBef>
          <a:spcPts val="768"/>
        </a:spcBef>
        <a:buFontTx/>
        <a:buBlip>
          <a:blip r:embed="rId13"/>
        </a:buBlip>
        <a:defRPr sz="3200" kern="1200">
          <a:solidFill>
            <a:schemeClr val="bg1"/>
          </a:solidFill>
          <a:latin typeface="+mn-lt"/>
          <a:ea typeface="+mn-ea"/>
          <a:cs typeface="+mn-cs"/>
        </a:defRPr>
      </a:lvl1pPr>
      <a:lvl2pPr marL="741600" indent="-284400" algn="l" defTabSz="914400" rtl="0" eaLnBrk="1" latinLnBrk="0" hangingPunct="1">
        <a:lnSpc>
          <a:spcPct val="100000"/>
        </a:lnSpc>
        <a:spcBef>
          <a:spcPts val="672"/>
        </a:spcBef>
        <a:buFont typeface="Open Sans" panose="020B0606030504020204" pitchFamily="34" charset="0"/>
        <a:buChar char="–"/>
        <a:defRPr sz="2800" kern="1200">
          <a:solidFill>
            <a:schemeClr val="bg1"/>
          </a:solidFill>
          <a:latin typeface="+mn-lt"/>
          <a:ea typeface="+mn-ea"/>
          <a:cs typeface="+mn-cs"/>
        </a:defRPr>
      </a:lvl2pPr>
      <a:lvl3pPr marL="1144800" indent="-230400" algn="l" defTabSz="914400" rtl="0" eaLnBrk="1" latinLnBrk="0" hangingPunct="1">
        <a:lnSpc>
          <a:spcPct val="100000"/>
        </a:lnSpc>
        <a:spcBef>
          <a:spcPts val="576"/>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ct val="100000"/>
        </a:lnSpc>
        <a:spcBef>
          <a:spcPts val="480"/>
        </a:spcBef>
        <a:buFont typeface="Open Sans" panose="020B0606030504020204" pitchFamily="34" charset="0"/>
        <a:buChar char="–"/>
        <a:defRPr sz="2000" kern="1200">
          <a:solidFill>
            <a:schemeClr val="bg1"/>
          </a:solidFill>
          <a:latin typeface="+mn-lt"/>
          <a:ea typeface="+mn-ea"/>
          <a:cs typeface="+mn-cs"/>
        </a:defRPr>
      </a:lvl4pPr>
      <a:lvl5pPr marL="2057400" indent="-228600" algn="l" defTabSz="914400" rtl="0" eaLnBrk="1" latinLnBrk="0" hangingPunct="1">
        <a:lnSpc>
          <a:spcPct val="100000"/>
        </a:lnSpc>
        <a:spcBef>
          <a:spcPts val="480"/>
        </a:spcBef>
        <a:buFont typeface="Open Sans" panose="020B0606030504020204" pitchFamily="34" charset="0"/>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O203AVI8Lfc"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Sport for Development</a:t>
            </a:r>
          </a:p>
        </p:txBody>
      </p:sp>
      <p:sp>
        <p:nvSpPr>
          <p:cNvPr id="3" name="Subtitle 2"/>
          <p:cNvSpPr>
            <a:spLocks noGrp="1"/>
          </p:cNvSpPr>
          <p:nvPr>
            <p:ph type="subTitle" idx="1"/>
          </p:nvPr>
        </p:nvSpPr>
        <p:spPr/>
        <p:txBody>
          <a:bodyPr>
            <a:normAutofit fontScale="92500" lnSpcReduction="20000"/>
          </a:bodyPr>
          <a:lstStyle/>
          <a:p>
            <a:r>
              <a:rPr lang="en-AU" b="1" dirty="0"/>
              <a:t>Using Sport for Social Change</a:t>
            </a:r>
          </a:p>
          <a:p>
            <a:r>
              <a:rPr lang="en-AU" dirty="0"/>
              <a:t>Dr Emma Sherry</a:t>
            </a:r>
          </a:p>
          <a:p>
            <a:r>
              <a:rPr lang="en-AU" dirty="0"/>
              <a:t>Swinburne University</a:t>
            </a:r>
          </a:p>
        </p:txBody>
      </p:sp>
    </p:spTree>
    <p:extLst>
      <p:ext uri="{BB962C8B-B14F-4D97-AF65-F5344CB8AC3E}">
        <p14:creationId xmlns:p14="http://schemas.microsoft.com/office/powerpoint/2010/main" val="1686319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a:t>
            </a:r>
          </a:p>
        </p:txBody>
      </p:sp>
      <p:sp>
        <p:nvSpPr>
          <p:cNvPr id="3" name="Text Placeholder 2"/>
          <p:cNvSpPr>
            <a:spLocks noGrp="1"/>
          </p:cNvSpPr>
          <p:nvPr>
            <p:ph type="body" idx="1"/>
          </p:nvPr>
        </p:nvSpPr>
        <p:spPr/>
        <p:txBody>
          <a:bodyPr>
            <a:normAutofit fontScale="92500" lnSpcReduction="20000"/>
          </a:bodyPr>
          <a:lstStyle/>
          <a:p>
            <a:pPr marL="0" indent="0"/>
            <a:endParaRPr lang="en-US" dirty="0"/>
          </a:p>
          <a:p>
            <a:pPr>
              <a:buFont typeface="Arial" charset="0"/>
              <a:buChar char="•"/>
            </a:pPr>
            <a:r>
              <a:rPr lang="en-US" sz="2400" dirty="0">
                <a:hlinkClick r:id="rId2"/>
              </a:rPr>
              <a:t>VicHealth Innovation Challenge</a:t>
            </a:r>
            <a:endParaRPr lang="en-US" sz="2400" dirty="0"/>
          </a:p>
          <a:p>
            <a:pPr>
              <a:buFont typeface="Arial" charset="0"/>
              <a:buChar char="•"/>
            </a:pPr>
            <a:endParaRPr lang="en-US" sz="2400" dirty="0"/>
          </a:p>
          <a:p>
            <a:pPr>
              <a:buFont typeface="Arial" charset="0"/>
              <a:buChar char="•"/>
            </a:pPr>
            <a:r>
              <a:rPr lang="en-US" sz="2400" i="1" dirty="0"/>
              <a:t>Less than a third of Australians get enough physical activity every day. While many of us play traditional club sport to keep active, it’s not the answer for everybody. Some people are put off by inflexible schedules, cliquey cultures, high costs and limited opportunities for beginners and veterans.</a:t>
            </a:r>
          </a:p>
          <a:p>
            <a:pPr>
              <a:buFont typeface="Arial" charset="0"/>
              <a:buChar char="•"/>
            </a:pPr>
            <a:r>
              <a:rPr lang="en-US" sz="2400" i="1" dirty="0"/>
              <a:t>Recent trends show that participation is shifting. People are gravitating towards individual and fitness-based sports. Lifestyle, adventure and alternative sports are on the increase. People are choosing to participate in activities such as jogging, aerobics, cycling, group fitness training, fun runs and even military obstacle courses!</a:t>
            </a:r>
          </a:p>
          <a:p>
            <a:pPr>
              <a:buFont typeface="Arial" charset="0"/>
              <a:buChar char="•"/>
            </a:pPr>
            <a:r>
              <a:rPr lang="en-US" sz="2400" i="1" dirty="0"/>
              <a:t>More and more people are looking for </a:t>
            </a:r>
            <a:r>
              <a:rPr lang="en-US" sz="2400" b="1" i="1" dirty="0"/>
              <a:t>flexible, social and less structured</a:t>
            </a:r>
            <a:r>
              <a:rPr lang="en-US" sz="2400" i="1" dirty="0"/>
              <a:t> ways to get active. So, let's give it to them</a:t>
            </a:r>
          </a:p>
        </p:txBody>
      </p:sp>
    </p:spTree>
    <p:extLst>
      <p:ext uri="{BB962C8B-B14F-4D97-AF65-F5344CB8AC3E}">
        <p14:creationId xmlns:p14="http://schemas.microsoft.com/office/powerpoint/2010/main" val="566421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Monitoring and Evaluation</a:t>
            </a:r>
          </a:p>
        </p:txBody>
      </p:sp>
      <p:sp>
        <p:nvSpPr>
          <p:cNvPr id="3" name="Text Placeholder 2"/>
          <p:cNvSpPr>
            <a:spLocks noGrp="1"/>
          </p:cNvSpPr>
          <p:nvPr>
            <p:ph type="body" idx="1"/>
          </p:nvPr>
        </p:nvSpPr>
        <p:spPr/>
        <p:txBody>
          <a:bodyPr/>
          <a:lstStyle/>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a:buFont typeface="Arial" charset="0"/>
              <a:buChar char="•"/>
            </a:pPr>
            <a:endParaRPr lang="en-US" dirty="0"/>
          </a:p>
          <a:p>
            <a:pPr marL="0" indent="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1624" y="1643112"/>
            <a:ext cx="6692900" cy="3519170"/>
          </a:xfrm>
          <a:prstGeom prst="rect">
            <a:avLst/>
          </a:prstGeom>
        </p:spPr>
      </p:pic>
    </p:spTree>
    <p:extLst>
      <p:ext uri="{BB962C8B-B14F-4D97-AF65-F5344CB8AC3E}">
        <p14:creationId xmlns:p14="http://schemas.microsoft.com/office/powerpoint/2010/main" val="200220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Looking ahead…</a:t>
            </a:r>
          </a:p>
        </p:txBody>
      </p:sp>
      <p:sp>
        <p:nvSpPr>
          <p:cNvPr id="3" name="Text Placeholder 2"/>
          <p:cNvSpPr>
            <a:spLocks noGrp="1"/>
          </p:cNvSpPr>
          <p:nvPr>
            <p:ph type="body" idx="1"/>
          </p:nvPr>
        </p:nvSpPr>
        <p:spPr>
          <a:xfrm>
            <a:off x="1919537" y="1268761"/>
            <a:ext cx="8208143" cy="4525963"/>
          </a:xfrm>
        </p:spPr>
        <p:txBody>
          <a:bodyPr/>
          <a:lstStyle/>
          <a:p>
            <a:pPr>
              <a:buFont typeface="Arial" panose="020B0604020202020204" pitchFamily="34" charset="0"/>
              <a:buChar char="•"/>
            </a:pPr>
            <a:r>
              <a:rPr lang="en-AU" sz="2400" dirty="0"/>
              <a:t>Enhanced social inclusion is dependent on:</a:t>
            </a:r>
          </a:p>
          <a:p>
            <a:pPr lvl="2">
              <a:buFont typeface="Arial" panose="020B0604020202020204" pitchFamily="34" charset="0"/>
              <a:buChar char="•"/>
            </a:pPr>
            <a:r>
              <a:rPr lang="en-AU" dirty="0"/>
              <a:t>Individual club or organisation capacity of key leaders</a:t>
            </a:r>
          </a:p>
          <a:p>
            <a:pPr lvl="2">
              <a:buFont typeface="Arial" panose="020B0604020202020204" pitchFamily="34" charset="0"/>
              <a:buChar char="•"/>
            </a:pPr>
            <a:r>
              <a:rPr lang="en-AU" dirty="0"/>
              <a:t>Proximity of the champion of change</a:t>
            </a:r>
          </a:p>
          <a:p>
            <a:pPr lvl="2">
              <a:buFont typeface="Arial" panose="020B0604020202020204" pitchFamily="34" charset="0"/>
              <a:buChar char="•"/>
            </a:pPr>
            <a:r>
              <a:rPr lang="en-AU" dirty="0"/>
              <a:t>History of club development being celebrated</a:t>
            </a:r>
          </a:p>
          <a:p>
            <a:pPr lvl="2">
              <a:buFont typeface="Arial" panose="020B0604020202020204" pitchFamily="34" charset="0"/>
              <a:buChar char="•"/>
            </a:pPr>
            <a:r>
              <a:rPr lang="en-AU" dirty="0"/>
              <a:t>Program design that integrates people rather than segregates within a club</a:t>
            </a:r>
          </a:p>
          <a:p>
            <a:pPr lvl="2">
              <a:buFont typeface="Arial" panose="020B0604020202020204" pitchFamily="34" charset="0"/>
              <a:buChar char="•"/>
            </a:pPr>
            <a:r>
              <a:rPr lang="en-AU" dirty="0"/>
              <a:t>Agency alignment of language, intent and evaluation of programs in the general space of social inclusion</a:t>
            </a:r>
          </a:p>
          <a:p>
            <a:endParaRPr lang="en-AU" sz="2000" dirty="0"/>
          </a:p>
        </p:txBody>
      </p:sp>
    </p:spTree>
    <p:extLst>
      <p:ext uri="{BB962C8B-B14F-4D97-AF65-F5344CB8AC3E}">
        <p14:creationId xmlns:p14="http://schemas.microsoft.com/office/powerpoint/2010/main" val="404946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10961" y="2444887"/>
            <a:ext cx="11503576" cy="2210240"/>
          </a:xfrm>
        </p:spPr>
        <p:txBody>
          <a:bodyPr>
            <a:normAutofit/>
          </a:bodyPr>
          <a:lstStyle/>
          <a:p>
            <a:pPr algn="ctr"/>
            <a:r>
              <a:rPr lang="en-AU" dirty="0"/>
              <a:t>Thank You!</a:t>
            </a:r>
            <a:br>
              <a:rPr lang="en-AU" dirty="0"/>
            </a:br>
            <a:br>
              <a:rPr lang="en-AU" dirty="0"/>
            </a:br>
            <a:r>
              <a:rPr lang="en-AU" dirty="0"/>
              <a:t>Email: esherry@swin.edu.au</a:t>
            </a:r>
          </a:p>
        </p:txBody>
      </p:sp>
    </p:spTree>
    <p:extLst>
      <p:ext uri="{BB962C8B-B14F-4D97-AF65-F5344CB8AC3E}">
        <p14:creationId xmlns:p14="http://schemas.microsoft.com/office/powerpoint/2010/main" val="414302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p:cNvSpPr>
            <a:spLocks noGrp="1"/>
          </p:cNvSpPr>
          <p:nvPr>
            <p:ph type="title"/>
          </p:nvPr>
        </p:nvSpPr>
        <p:spPr>
          <a:xfrm>
            <a:off x="1992314" y="431801"/>
            <a:ext cx="8207375" cy="836613"/>
          </a:xfrm>
        </p:spPr>
        <p:txBody>
          <a:bodyPr/>
          <a:lstStyle/>
          <a:p>
            <a:r>
              <a:rPr lang="en-US" altLang="en-US" dirty="0"/>
              <a:t>Social Inclusion</a:t>
            </a:r>
          </a:p>
        </p:txBody>
      </p:sp>
      <p:sp>
        <p:nvSpPr>
          <p:cNvPr id="11266" name="Text Placeholder 2"/>
          <p:cNvSpPr>
            <a:spLocks noGrp="1"/>
          </p:cNvSpPr>
          <p:nvPr>
            <p:ph type="body" idx="1"/>
          </p:nvPr>
        </p:nvSpPr>
        <p:spPr>
          <a:xfrm>
            <a:off x="1992314" y="1625601"/>
            <a:ext cx="8207375" cy="4525963"/>
          </a:xfrm>
        </p:spPr>
        <p:txBody>
          <a:bodyPr>
            <a:normAutofit fontScale="77500" lnSpcReduction="20000"/>
          </a:bodyPr>
          <a:lstStyle/>
          <a:p>
            <a:pPr marL="285750" indent="-285750">
              <a:buFont typeface="Arial"/>
              <a:buChar char="•"/>
            </a:pPr>
            <a:r>
              <a:rPr lang="en-US" altLang="en-US" dirty="0"/>
              <a:t>Social inclusion is acknowledged as a fundamental step in improving disadvantaged people’s social situations, and sport is argued to be a viable medium for promoting social inclusion.</a:t>
            </a:r>
          </a:p>
          <a:p>
            <a:pPr marL="285750" indent="-285750">
              <a:buFont typeface="Arial"/>
              <a:buChar char="•"/>
            </a:pPr>
            <a:r>
              <a:rPr lang="en-US" altLang="en-US" dirty="0"/>
              <a:t>An individual is socially excluded if:</a:t>
            </a:r>
          </a:p>
          <a:p>
            <a:pPr marL="806450" lvl="2">
              <a:buFont typeface="Arial"/>
              <a:buChar char="•"/>
            </a:pPr>
            <a:r>
              <a:rPr lang="en-US" altLang="en-US" dirty="0"/>
              <a:t>(a) He or she is geographically resident in a society, but</a:t>
            </a:r>
          </a:p>
          <a:p>
            <a:pPr marL="806450" lvl="2">
              <a:buFont typeface="Arial"/>
              <a:buChar char="•"/>
            </a:pPr>
            <a:r>
              <a:rPr lang="en-US" altLang="en-US" dirty="0"/>
              <a:t>(b) For reasons beyond his or her control, he or she cannot participate in the normal activities of citizens in that society, and</a:t>
            </a:r>
          </a:p>
          <a:p>
            <a:pPr marL="806450" lvl="2">
              <a:buFont typeface="Arial"/>
              <a:buChar char="•"/>
            </a:pPr>
            <a:r>
              <a:rPr lang="en-US" altLang="en-US" dirty="0"/>
              <a:t>(c) He or she would like to so participate. (Barry, 2002, pp. 14–15)</a:t>
            </a:r>
          </a:p>
          <a:p>
            <a:pPr marL="228600" lvl="1">
              <a:buFont typeface="Arial"/>
              <a:buChar char="•"/>
            </a:pPr>
            <a:r>
              <a:rPr lang="en-US" altLang="en-US" dirty="0"/>
              <a:t>Social exclusion can manifest itself in many different ways including unequal access to educational, occupational, and political opportunity PLUS access to basic material considerations (a home, ability to purchase food, transport)</a:t>
            </a:r>
          </a:p>
          <a:p>
            <a:endParaRPr altLang="en-US" dirty="0"/>
          </a:p>
        </p:txBody>
      </p:sp>
    </p:spTree>
    <p:extLst>
      <p:ext uri="{BB962C8B-B14F-4D97-AF65-F5344CB8AC3E}">
        <p14:creationId xmlns:p14="http://schemas.microsoft.com/office/powerpoint/2010/main" val="246218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Intersectionality</a:t>
            </a:r>
            <a:endParaRPr lang="en-US" dirty="0"/>
          </a:p>
        </p:txBody>
      </p:sp>
      <p:sp>
        <p:nvSpPr>
          <p:cNvPr id="3" name="Text Placeholder 2"/>
          <p:cNvSpPr>
            <a:spLocks noGrp="1"/>
          </p:cNvSpPr>
          <p:nvPr>
            <p:ph type="body" idx="1"/>
          </p:nvPr>
        </p:nvSpPr>
        <p:spPr>
          <a:xfrm>
            <a:off x="624418" y="1624996"/>
            <a:ext cx="5718193" cy="4525963"/>
          </a:xfrm>
        </p:spPr>
        <p:txBody>
          <a:bodyPr>
            <a:normAutofit fontScale="70000" lnSpcReduction="20000"/>
          </a:bodyPr>
          <a:lstStyle/>
          <a:p>
            <a:pPr>
              <a:buFont typeface="Arial"/>
              <a:buChar char="•"/>
            </a:pPr>
            <a:r>
              <a:rPr lang="en-US" dirty="0"/>
              <a:t>The interconnected nature of social categorizations such as race, class, and gender as they apply to a given individual or group, regarded as creating overlapping and interdependent systems of discrimination or disadvantage.</a:t>
            </a:r>
          </a:p>
          <a:p>
            <a:pPr>
              <a:buFont typeface="Arial"/>
              <a:buChar char="•"/>
            </a:pPr>
            <a:r>
              <a:rPr lang="en-US" dirty="0"/>
              <a:t>In simple terms, a person is not one single “thing”, and the most socially excluded suffer from multiple sources of disadvantage</a:t>
            </a:r>
          </a:p>
          <a:p>
            <a:pPr>
              <a:buFont typeface="Arial"/>
              <a:buChar char="•"/>
            </a:pPr>
            <a:r>
              <a:rPr lang="en-US" i="1" dirty="0"/>
              <a:t>through an awareness of </a:t>
            </a:r>
            <a:r>
              <a:rPr lang="en-US" i="1" dirty="0" err="1"/>
              <a:t>intersectionality</a:t>
            </a:r>
            <a:r>
              <a:rPr lang="en-US" i="1" dirty="0"/>
              <a:t>, we can better acknowledge and ground the differences among us</a:t>
            </a:r>
          </a:p>
        </p:txBody>
      </p:sp>
      <p:pic>
        <p:nvPicPr>
          <p:cNvPr id="4" name="Picture 3"/>
          <p:cNvPicPr>
            <a:picLocks noChangeAspect="1"/>
          </p:cNvPicPr>
          <p:nvPr/>
        </p:nvPicPr>
        <p:blipFill>
          <a:blip r:embed="rId2"/>
          <a:stretch>
            <a:fillRect/>
          </a:stretch>
        </p:blipFill>
        <p:spPr>
          <a:xfrm>
            <a:off x="6757998" y="2164009"/>
            <a:ext cx="4640516" cy="2715561"/>
          </a:xfrm>
          <a:prstGeom prst="rect">
            <a:avLst/>
          </a:prstGeom>
        </p:spPr>
      </p:pic>
    </p:spTree>
    <p:extLst>
      <p:ext uri="{BB962C8B-B14F-4D97-AF65-F5344CB8AC3E}">
        <p14:creationId xmlns:p14="http://schemas.microsoft.com/office/powerpoint/2010/main" val="290862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Equality or Equity?</a:t>
            </a:r>
          </a:p>
        </p:txBody>
      </p:sp>
      <p:pic>
        <p:nvPicPr>
          <p:cNvPr id="4" name="Picture 3"/>
          <p:cNvPicPr>
            <a:picLocks noChangeAspect="1"/>
          </p:cNvPicPr>
          <p:nvPr/>
        </p:nvPicPr>
        <p:blipFill>
          <a:blip r:embed="rId3"/>
          <a:stretch>
            <a:fillRect/>
          </a:stretch>
        </p:blipFill>
        <p:spPr>
          <a:xfrm>
            <a:off x="2796309" y="1502525"/>
            <a:ext cx="6350000" cy="4787900"/>
          </a:xfrm>
          <a:prstGeom prst="rect">
            <a:avLst/>
          </a:prstGeom>
        </p:spPr>
      </p:pic>
    </p:spTree>
    <p:extLst>
      <p:ext uri="{BB962C8B-B14F-4D97-AF65-F5344CB8AC3E}">
        <p14:creationId xmlns:p14="http://schemas.microsoft.com/office/powerpoint/2010/main" val="2349937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Marginalised</a:t>
            </a:r>
            <a:r>
              <a:rPr lang="en-US" dirty="0"/>
              <a:t> </a:t>
            </a:r>
            <a:r>
              <a:rPr lang="en-US" dirty="0" err="1"/>
              <a:t>vs</a:t>
            </a:r>
            <a:r>
              <a:rPr lang="en-US" dirty="0"/>
              <a:t> minority</a:t>
            </a:r>
          </a:p>
        </p:txBody>
      </p:sp>
      <p:pic>
        <p:nvPicPr>
          <p:cNvPr id="4" name="Picture 3"/>
          <p:cNvPicPr>
            <a:picLocks noChangeAspect="1"/>
          </p:cNvPicPr>
          <p:nvPr/>
        </p:nvPicPr>
        <p:blipFill>
          <a:blip r:embed="rId2"/>
          <a:stretch>
            <a:fillRect/>
          </a:stretch>
        </p:blipFill>
        <p:spPr>
          <a:xfrm>
            <a:off x="2207568" y="1700808"/>
            <a:ext cx="4533900" cy="1790700"/>
          </a:xfrm>
          <a:prstGeom prst="rect">
            <a:avLst/>
          </a:prstGeom>
        </p:spPr>
      </p:pic>
      <p:pic>
        <p:nvPicPr>
          <p:cNvPr id="5" name="Picture 4"/>
          <p:cNvPicPr>
            <a:picLocks noChangeAspect="1"/>
          </p:cNvPicPr>
          <p:nvPr/>
        </p:nvPicPr>
        <p:blipFill>
          <a:blip r:embed="rId3"/>
          <a:stretch>
            <a:fillRect/>
          </a:stretch>
        </p:blipFill>
        <p:spPr>
          <a:xfrm>
            <a:off x="5879976" y="3429000"/>
            <a:ext cx="3822700" cy="2120900"/>
          </a:xfrm>
          <a:prstGeom prst="rect">
            <a:avLst/>
          </a:prstGeom>
        </p:spPr>
      </p:pic>
    </p:spTree>
    <p:extLst>
      <p:ext uri="{BB962C8B-B14F-4D97-AF65-F5344CB8AC3E}">
        <p14:creationId xmlns:p14="http://schemas.microsoft.com/office/powerpoint/2010/main" val="247697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Rights Commission - campaigns</a:t>
            </a:r>
          </a:p>
        </p:txBody>
      </p:sp>
      <p:sp>
        <p:nvSpPr>
          <p:cNvPr id="3" name="Text Placeholder 2"/>
          <p:cNvSpPr>
            <a:spLocks noGrp="1"/>
          </p:cNvSpPr>
          <p:nvPr>
            <p:ph type="body" idx="1"/>
          </p:nvPr>
        </p:nvSpPr>
        <p:spPr/>
        <p:txBody>
          <a:bodyPr/>
          <a:lstStyle/>
          <a:p>
            <a:pPr>
              <a:lnSpc>
                <a:spcPct val="200000"/>
              </a:lnSpc>
              <a:buFont typeface="Arial"/>
              <a:buChar char="•"/>
            </a:pPr>
            <a:r>
              <a:rPr lang="en-US" sz="2400" dirty="0"/>
              <a:t>Racism it stops with me</a:t>
            </a:r>
          </a:p>
          <a:p>
            <a:pPr>
              <a:lnSpc>
                <a:spcPct val="200000"/>
              </a:lnSpc>
              <a:buFont typeface="Arial"/>
              <a:buChar char="•"/>
            </a:pPr>
            <a:r>
              <a:rPr lang="en-US" sz="2400" dirty="0"/>
              <a:t>Fair go, sport!</a:t>
            </a:r>
          </a:p>
        </p:txBody>
      </p:sp>
      <p:pic>
        <p:nvPicPr>
          <p:cNvPr id="4" name="Picture 3"/>
          <p:cNvPicPr>
            <a:picLocks noChangeAspect="1"/>
          </p:cNvPicPr>
          <p:nvPr/>
        </p:nvPicPr>
        <p:blipFill>
          <a:blip r:embed="rId2"/>
          <a:stretch>
            <a:fillRect/>
          </a:stretch>
        </p:blipFill>
        <p:spPr>
          <a:xfrm>
            <a:off x="7032104" y="1628800"/>
            <a:ext cx="2540000" cy="1905000"/>
          </a:xfrm>
          <a:prstGeom prst="rect">
            <a:avLst/>
          </a:prstGeom>
        </p:spPr>
      </p:pic>
      <p:pic>
        <p:nvPicPr>
          <p:cNvPr id="5" name="Picture 4"/>
          <p:cNvPicPr>
            <a:picLocks noChangeAspect="1"/>
          </p:cNvPicPr>
          <p:nvPr/>
        </p:nvPicPr>
        <p:blipFill>
          <a:blip r:embed="rId3"/>
          <a:stretch>
            <a:fillRect/>
          </a:stretch>
        </p:blipFill>
        <p:spPr>
          <a:xfrm>
            <a:off x="2999656" y="3861048"/>
            <a:ext cx="3492500" cy="2324100"/>
          </a:xfrm>
          <a:prstGeom prst="rect">
            <a:avLst/>
          </a:prstGeom>
        </p:spPr>
      </p:pic>
    </p:spTree>
    <p:extLst>
      <p:ext uri="{BB962C8B-B14F-4D97-AF65-F5344CB8AC3E}">
        <p14:creationId xmlns:p14="http://schemas.microsoft.com/office/powerpoint/2010/main" val="946938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Diversity and inclusion a strategic imperative</a:t>
            </a:r>
            <a:br>
              <a:rPr lang="en-US" dirty="0"/>
            </a:br>
            <a:endParaRPr lang="en-US" dirty="0"/>
          </a:p>
        </p:txBody>
      </p:sp>
      <p:sp>
        <p:nvSpPr>
          <p:cNvPr id="3" name="Text Placeholder 2"/>
          <p:cNvSpPr>
            <a:spLocks noGrp="1"/>
          </p:cNvSpPr>
          <p:nvPr>
            <p:ph type="body" idx="1"/>
          </p:nvPr>
        </p:nvSpPr>
        <p:spPr/>
        <p:txBody>
          <a:bodyPr/>
          <a:lstStyle/>
          <a:p>
            <a:pPr marL="628650" lvl="1" indent="-171450">
              <a:lnSpc>
                <a:spcPct val="150000"/>
              </a:lnSpc>
              <a:buFont typeface="Arial" panose="020B0604020202020204" pitchFamily="34" charset="0"/>
              <a:buChar char="•"/>
            </a:pPr>
            <a:r>
              <a:rPr lang="en-US" sz="2400" dirty="0"/>
              <a:t>Diversity and inclusion whole-of-organisation approach</a:t>
            </a:r>
          </a:p>
          <a:p>
            <a:pPr marL="628650" lvl="1" indent="-171450">
              <a:lnSpc>
                <a:spcPct val="150000"/>
              </a:lnSpc>
              <a:buFont typeface="Arial" panose="020B0604020202020204" pitchFamily="34" charset="0"/>
              <a:buChar char="•"/>
            </a:pPr>
            <a:r>
              <a:rPr lang="en-US" sz="2400" dirty="0"/>
              <a:t>At risk and </a:t>
            </a:r>
            <a:r>
              <a:rPr lang="en-US" sz="2400" dirty="0" err="1"/>
              <a:t>marginalised</a:t>
            </a:r>
            <a:r>
              <a:rPr lang="en-US" sz="2400" dirty="0"/>
              <a:t> communities</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13" y="3037575"/>
            <a:ext cx="4669895"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8524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Sport </a:t>
            </a:r>
            <a:r>
              <a:rPr lang="en-US" b="1" dirty="0"/>
              <a:t>FOR</a:t>
            </a:r>
            <a:r>
              <a:rPr lang="en-US" dirty="0"/>
              <a:t> development</a:t>
            </a:r>
            <a:br>
              <a:rPr lang="en-US" dirty="0"/>
            </a:br>
            <a:endParaRPr lang="en-US" dirty="0"/>
          </a:p>
        </p:txBody>
      </p:sp>
      <p:sp>
        <p:nvSpPr>
          <p:cNvPr id="3" name="Text Placeholder 2"/>
          <p:cNvSpPr>
            <a:spLocks noGrp="1"/>
          </p:cNvSpPr>
          <p:nvPr>
            <p:ph type="body" idx="1"/>
          </p:nvPr>
        </p:nvSpPr>
        <p:spPr/>
        <p:txBody>
          <a:bodyPr/>
          <a:lstStyle/>
          <a:p>
            <a:pPr marL="628650" lvl="1" indent="-171450">
              <a:lnSpc>
                <a:spcPct val="150000"/>
              </a:lnSpc>
              <a:buFont typeface="Arial" panose="020B0604020202020204" pitchFamily="34" charset="0"/>
              <a:buChar char="•"/>
            </a:pPr>
            <a:r>
              <a:rPr lang="en-US" dirty="0"/>
              <a:t>Using sport as a tool for non-sport outcomes</a:t>
            </a:r>
          </a:p>
          <a:p>
            <a:pPr marL="628650" lvl="1" indent="-171450">
              <a:lnSpc>
                <a:spcPct val="150000"/>
              </a:lnSpc>
              <a:buFont typeface="Arial" panose="020B0604020202020204" pitchFamily="34" charset="0"/>
              <a:buChar char="•"/>
            </a:pPr>
            <a:r>
              <a:rPr lang="en-US" dirty="0"/>
              <a:t>Whole-of-government approach</a:t>
            </a:r>
          </a:p>
          <a:p>
            <a:pPr marL="1206500" lvl="2" indent="-171450">
              <a:lnSpc>
                <a:spcPct val="150000"/>
              </a:lnSpc>
            </a:pPr>
            <a:r>
              <a:rPr lang="en-US" dirty="0"/>
              <a:t>ensuring that the needs of culturally and linguistically diverse communities are conveyed to the relevant bodies and that Government is kept abreast of community concerns</a:t>
            </a:r>
          </a:p>
          <a:p>
            <a:endParaRPr lang="en-US" dirty="0"/>
          </a:p>
        </p:txBody>
      </p:sp>
    </p:spTree>
    <p:extLst>
      <p:ext uri="{BB962C8B-B14F-4D97-AF65-F5344CB8AC3E}">
        <p14:creationId xmlns:p14="http://schemas.microsoft.com/office/powerpoint/2010/main" val="1204088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our participants?</a:t>
            </a:r>
          </a:p>
        </p:txBody>
      </p:sp>
      <p:sp>
        <p:nvSpPr>
          <p:cNvPr id="3" name="Text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en-US" dirty="0"/>
              <a:t>Sport participation vs sport consumers vs sport members</a:t>
            </a:r>
          </a:p>
          <a:p>
            <a:pPr marL="628650" lvl="1" indent="-171450">
              <a:lnSpc>
                <a:spcPct val="150000"/>
              </a:lnSpc>
              <a:buFont typeface="Arial" panose="020B0604020202020204" pitchFamily="34" charset="0"/>
              <a:buChar char="•"/>
            </a:pPr>
            <a:r>
              <a:rPr lang="en-US" dirty="0"/>
              <a:t>Implications for traditional sport structures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283" y="4126813"/>
            <a:ext cx="3815542" cy="2506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0032485"/>
      </p:ext>
    </p:extLst>
  </p:cSld>
  <p:clrMapOvr>
    <a:masterClrMapping/>
  </p:clrMapOvr>
</p:sld>
</file>

<file path=ppt/theme/theme1.xml><?xml version="1.0" encoding="utf-8"?>
<a:theme xmlns:a="http://schemas.openxmlformats.org/drawingml/2006/main" name="Swinburne - Colourful Titles">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F006C9-65F3-430C-8CBE-92C89A6F4650}" vid="{9A779980-5704-4DDC-8C0D-C8F4E5E08805}"/>
    </a:ext>
  </a:extLst>
</a:theme>
</file>

<file path=ppt/theme/theme2.xml><?xml version="1.0" encoding="utf-8"?>
<a:theme xmlns:a="http://schemas.openxmlformats.org/drawingml/2006/main" name="Swinburne - Light">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F006C9-65F3-430C-8CBE-92C89A6F4650}" vid="{8B552470-14E2-4541-94E0-A0FC88D4D66E}"/>
    </a:ext>
  </a:extLst>
</a:theme>
</file>

<file path=ppt/theme/theme3.xml><?xml version="1.0" encoding="utf-8"?>
<a:theme xmlns:a="http://schemas.openxmlformats.org/drawingml/2006/main" name="Swinburne - Dark">
  <a:themeElements>
    <a:clrScheme name="Swinburne">
      <a:dk1>
        <a:srgbClr val="000000"/>
      </a:dk1>
      <a:lt1>
        <a:sysClr val="window" lastClr="FFFFFF"/>
      </a:lt1>
      <a:dk2>
        <a:srgbClr val="212121"/>
      </a:dk2>
      <a:lt2>
        <a:srgbClr val="FFFFFF"/>
      </a:lt2>
      <a:accent1>
        <a:srgbClr val="DC2D27"/>
      </a:accent1>
      <a:accent2>
        <a:srgbClr val="00B3EF"/>
      </a:accent2>
      <a:accent3>
        <a:srgbClr val="85C441"/>
      </a:accent3>
      <a:accent4>
        <a:srgbClr val="FDB945"/>
      </a:accent4>
      <a:accent5>
        <a:srgbClr val="882786"/>
      </a:accent5>
      <a:accent6>
        <a:srgbClr val="00BED8"/>
      </a:accent6>
      <a:hlink>
        <a:srgbClr val="006098"/>
      </a:hlink>
      <a:folHlink>
        <a:srgbClr val="006098"/>
      </a:folHlink>
    </a:clrScheme>
    <a:fontScheme name="Swinburne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F006C9-65F3-430C-8CBE-92C89A6F4650}" vid="{7380876C-3C12-45A6-82C9-358E649031D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Swinburne PPT Template - Widescreen July 2017</Template>
  <TotalTime>4</TotalTime>
  <Words>539</Words>
  <Application>Microsoft Office PowerPoint</Application>
  <PresentationFormat>Widescreen</PresentationFormat>
  <Paragraphs>54</Paragraphs>
  <Slides>13</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Open Sans</vt:lpstr>
      <vt:lpstr>Open Sans Extrabold</vt:lpstr>
      <vt:lpstr>Swinburne - Colourful Titles</vt:lpstr>
      <vt:lpstr>Swinburne - Light</vt:lpstr>
      <vt:lpstr>Swinburne - Dark</vt:lpstr>
      <vt:lpstr>Sport for Development</vt:lpstr>
      <vt:lpstr>Social Inclusion</vt:lpstr>
      <vt:lpstr>Intersectionality</vt:lpstr>
      <vt:lpstr>Equality or Equity?</vt:lpstr>
      <vt:lpstr>Marginalised vs minority</vt:lpstr>
      <vt:lpstr>Human Rights Commission - campaigns</vt:lpstr>
      <vt:lpstr>Diversity and inclusion a strategic imperative </vt:lpstr>
      <vt:lpstr>Sport FOR development </vt:lpstr>
      <vt:lpstr>Who are our participants?</vt:lpstr>
      <vt:lpstr>Innovation</vt:lpstr>
      <vt:lpstr>Monitoring and Evaluation</vt:lpstr>
      <vt:lpstr>Looking ahead…</vt:lpstr>
      <vt:lpstr>Thank You!  Email: esherry@swin.edu.au</vt:lpstr>
    </vt:vector>
  </TitlesOfParts>
  <Company>Swinburne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for Development</dc:title>
  <dc:creator>Emma Sherry</dc:creator>
  <cp:lastModifiedBy>Clare Harper</cp:lastModifiedBy>
  <cp:revision>1</cp:revision>
  <dcterms:created xsi:type="dcterms:W3CDTF">2018-01-11T22:17:46Z</dcterms:created>
  <dcterms:modified xsi:type="dcterms:W3CDTF">2018-01-14T04:58:55Z</dcterms:modified>
</cp:coreProperties>
</file>