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jpg&amp;ehk=1o9bawbKwgSM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media/image12.jpg" ContentType="image/jpg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6" r:id="rId4"/>
    <p:sldMasterId id="2147483700" r:id="rId5"/>
    <p:sldMasterId id="2147483712" r:id="rId6"/>
    <p:sldMasterId id="2147483724" r:id="rId7"/>
    <p:sldMasterId id="2147483730" r:id="rId8"/>
  </p:sldMasterIdLst>
  <p:notesMasterIdLst>
    <p:notesMasterId r:id="rId61"/>
  </p:notesMasterIdLst>
  <p:sldIdLst>
    <p:sldId id="256" r:id="rId9"/>
    <p:sldId id="257" r:id="rId10"/>
    <p:sldId id="259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6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image" Target="../media/image64.jp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image" Target="../media/image64.jp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6F22BC-1C30-45FF-A7DA-0EADD8F76C98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AD15CA-9815-4253-A1C0-9EC11FE8155E}">
      <dgm:prSet phldrT="[Text]"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Is a shoe just a shoe?</a:t>
          </a:r>
        </a:p>
      </dgm:t>
    </dgm:pt>
    <dgm:pt modelId="{0DDB24B8-61E5-4994-B17D-B071BB479738}" type="parTrans" cxnId="{09E2DD90-CFCA-474F-82B4-97C2DAE49B18}">
      <dgm:prSet/>
      <dgm:spPr/>
      <dgm:t>
        <a:bodyPr/>
        <a:lstStyle/>
        <a:p>
          <a:endParaRPr lang="en-US"/>
        </a:p>
      </dgm:t>
    </dgm:pt>
    <dgm:pt modelId="{597BDAD2-2ABA-4237-AB0B-8E39964149F9}" type="sibTrans" cxnId="{09E2DD90-CFCA-474F-82B4-97C2DAE49B18}">
      <dgm:prSet/>
      <dgm:spPr/>
      <dgm:t>
        <a:bodyPr/>
        <a:lstStyle/>
        <a:p>
          <a:endParaRPr lang="en-US"/>
        </a:p>
      </dgm:t>
    </dgm:pt>
    <dgm:pt modelId="{5E824785-961C-4EC7-88C9-1E4035E5EB7F}">
      <dgm:prSet phldrT="[Text]"/>
      <dgm:spPr/>
      <dgm:t>
        <a:bodyPr/>
        <a:lstStyle/>
        <a:p>
          <a:r>
            <a:rPr lang="en-US" i="1" dirty="0">
              <a:solidFill>
                <a:schemeClr val="tx1"/>
              </a:solidFill>
            </a:rPr>
            <a:t>FASTER</a:t>
          </a:r>
        </a:p>
      </dgm:t>
    </dgm:pt>
    <dgm:pt modelId="{2D3DD37E-3B1B-4192-9ABF-7024B21D2E0D}" type="parTrans" cxnId="{AB28A34C-2709-4CEF-87FB-8605A0A18712}">
      <dgm:prSet/>
      <dgm:spPr/>
      <dgm:t>
        <a:bodyPr/>
        <a:lstStyle/>
        <a:p>
          <a:endParaRPr lang="en-US"/>
        </a:p>
      </dgm:t>
    </dgm:pt>
    <dgm:pt modelId="{7DB10F8D-668E-402C-AB30-6B4B560238AA}" type="sibTrans" cxnId="{AB28A34C-2709-4CEF-87FB-8605A0A18712}">
      <dgm:prSet/>
      <dgm:spPr/>
      <dgm:t>
        <a:bodyPr/>
        <a:lstStyle/>
        <a:p>
          <a:endParaRPr lang="en-US"/>
        </a:p>
      </dgm:t>
    </dgm:pt>
    <dgm:pt modelId="{503A0831-53F1-4AFE-8C78-8E00A827783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Social Class</a:t>
          </a:r>
        </a:p>
      </dgm:t>
    </dgm:pt>
    <dgm:pt modelId="{E4D3CCA1-110E-4C99-911C-E2166529319D}" type="parTrans" cxnId="{C86CC5D9-BB71-4A09-92B0-ED805D840E6B}">
      <dgm:prSet/>
      <dgm:spPr/>
      <dgm:t>
        <a:bodyPr/>
        <a:lstStyle/>
        <a:p>
          <a:endParaRPr lang="en-US"/>
        </a:p>
      </dgm:t>
    </dgm:pt>
    <dgm:pt modelId="{F067931D-E4AC-4FA7-81CC-4591E3DFD706}" type="sibTrans" cxnId="{C86CC5D9-BB71-4A09-92B0-ED805D840E6B}">
      <dgm:prSet/>
      <dgm:spPr/>
      <dgm:t>
        <a:bodyPr/>
        <a:lstStyle/>
        <a:p>
          <a:endParaRPr lang="en-US"/>
        </a:p>
      </dgm:t>
    </dgm:pt>
    <dgm:pt modelId="{729E9AD1-A991-4F2B-9DEA-091FBEE2065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Transitions</a:t>
          </a:r>
        </a:p>
      </dgm:t>
    </dgm:pt>
    <dgm:pt modelId="{067ED4C1-2AB8-46C2-8D28-8F1FDEFC3C93}" type="parTrans" cxnId="{9362A1C5-5F9B-470D-8018-897784D7230A}">
      <dgm:prSet/>
      <dgm:spPr/>
      <dgm:t>
        <a:bodyPr/>
        <a:lstStyle/>
        <a:p>
          <a:endParaRPr lang="en-US"/>
        </a:p>
      </dgm:t>
    </dgm:pt>
    <dgm:pt modelId="{D3D89C9D-94C5-402E-B499-98D41044908F}" type="sibTrans" cxnId="{9362A1C5-5F9B-470D-8018-897784D7230A}">
      <dgm:prSet/>
      <dgm:spPr/>
      <dgm:t>
        <a:bodyPr/>
        <a:lstStyle/>
        <a:p>
          <a:endParaRPr lang="en-US"/>
        </a:p>
      </dgm:t>
    </dgm:pt>
    <dgm:pt modelId="{452DB353-75CE-4D98-854C-A4FB791DA6C7}">
      <dgm:prSet phldrT="[Text]"/>
      <dgm:spPr/>
      <dgm:t>
        <a:bodyPr/>
        <a:lstStyle/>
        <a:p>
          <a:r>
            <a:rPr lang="en-US" dirty="0">
              <a:solidFill>
                <a:schemeClr val="accent6">
                  <a:lumMod val="75000"/>
                </a:schemeClr>
              </a:solidFill>
            </a:rPr>
            <a:t>Nostalgia</a:t>
          </a:r>
        </a:p>
      </dgm:t>
    </dgm:pt>
    <dgm:pt modelId="{DC22545C-8077-47F5-9E88-6ECC9C0AE085}" type="parTrans" cxnId="{B1F30611-87DE-496E-9BE8-04DA594FC231}">
      <dgm:prSet/>
      <dgm:spPr/>
      <dgm:t>
        <a:bodyPr/>
        <a:lstStyle/>
        <a:p>
          <a:endParaRPr lang="en-US"/>
        </a:p>
      </dgm:t>
    </dgm:pt>
    <dgm:pt modelId="{9DE8CE2A-064F-4A31-9679-631A516BC379}" type="sibTrans" cxnId="{B1F30611-87DE-496E-9BE8-04DA594FC231}">
      <dgm:prSet/>
      <dgm:spPr/>
      <dgm:t>
        <a:bodyPr/>
        <a:lstStyle/>
        <a:p>
          <a:endParaRPr lang="en-US"/>
        </a:p>
      </dgm:t>
    </dgm:pt>
    <dgm:pt modelId="{6D6EB7E0-B906-46A6-AF3D-8792F8EA4F88}" type="pres">
      <dgm:prSet presAssocID="{FF6F22BC-1C30-45FF-A7DA-0EADD8F76C98}" presName="Name0" presStyleCnt="0">
        <dgm:presLayoutVars>
          <dgm:chMax val="6"/>
          <dgm:chPref val="6"/>
          <dgm:dir/>
        </dgm:presLayoutVars>
      </dgm:prSet>
      <dgm:spPr/>
    </dgm:pt>
    <dgm:pt modelId="{ACEBD664-167A-47B4-AF81-45310FDA4DEA}" type="pres">
      <dgm:prSet presAssocID="{67AD15CA-9815-4253-A1C0-9EC11FE8155E}" presName="Image1" presStyleCnt="0"/>
      <dgm:spPr/>
    </dgm:pt>
    <dgm:pt modelId="{A0EDF861-6540-4256-9210-F65A62B008F4}" type="pres">
      <dgm:prSet presAssocID="{67AD15CA-9815-4253-A1C0-9EC11FE8155E}" presName="Image" presStyleLbl="align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4CC5BE8D-589A-4B79-991D-E9A8EBC2ACED}" type="pres">
      <dgm:prSet presAssocID="{67AD15CA-9815-4253-A1C0-9EC11FE8155E}" presName="Accent1" presStyleCnt="0"/>
      <dgm:spPr/>
    </dgm:pt>
    <dgm:pt modelId="{281D60FB-6126-40C7-B1E6-785ED8D549F2}" type="pres">
      <dgm:prSet presAssocID="{67AD15CA-9815-4253-A1C0-9EC11FE8155E}" presName="Accent" presStyleLbl="parChTrans1D1" presStyleIdx="0" presStyleCnt="5"/>
      <dgm:spPr/>
    </dgm:pt>
    <dgm:pt modelId="{38C8029D-4BBD-4101-95D0-9994F2AB6DC7}" type="pres">
      <dgm:prSet presAssocID="{67AD15CA-9815-4253-A1C0-9EC11FE8155E}" presName="Text1" presStyleLbl="alignImgPlace1" presStyleIdx="0" presStyleCnt="5">
        <dgm:presLayoutVars>
          <dgm:chMax val="0"/>
          <dgm:chPref val="0"/>
          <dgm:bulletEnabled val="1"/>
        </dgm:presLayoutVars>
      </dgm:prSet>
      <dgm:spPr/>
    </dgm:pt>
    <dgm:pt modelId="{018BAABB-8928-45FC-987B-7E4569EC3BA0}" type="pres">
      <dgm:prSet presAssocID="{5E824785-961C-4EC7-88C9-1E4035E5EB7F}" presName="Image2" presStyleCnt="0"/>
      <dgm:spPr/>
    </dgm:pt>
    <dgm:pt modelId="{3941E8E3-E187-4449-B9DB-0532BADBF38C}" type="pres">
      <dgm:prSet presAssocID="{5E824785-961C-4EC7-88C9-1E4035E5EB7F}" presName="Image" presStyleLbl="alignImgPlace1" presStyleIdx="1" presStyleCnt="5" custScaleX="120334" custScaleY="125618" custLinFactNeighborX="0" custLinFactNeighborY="-1801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B0AC2F51-D923-48D2-BAB8-FA0517ED1A24}" type="pres">
      <dgm:prSet presAssocID="{5E824785-961C-4EC7-88C9-1E4035E5EB7F}" presName="Accent2" presStyleCnt="0"/>
      <dgm:spPr/>
    </dgm:pt>
    <dgm:pt modelId="{40FFC06A-3D1E-4867-AA58-B409CEBE5443}" type="pres">
      <dgm:prSet presAssocID="{5E824785-961C-4EC7-88C9-1E4035E5EB7F}" presName="Accent" presStyleLbl="parChTrans1D1" presStyleIdx="1" presStyleCnt="5" custScaleX="160631" custScaleY="131845"/>
      <dgm:spPr/>
    </dgm:pt>
    <dgm:pt modelId="{6AAFEA0F-040F-49EF-8A20-232C9BAFB24F}" type="pres">
      <dgm:prSet presAssocID="{5E824785-961C-4EC7-88C9-1E4035E5EB7F}" presName="Text2" presStyleLbl="alignImgPlace1" presStyleIdx="1" presStyleCnt="5" custLinFactY="-100000" custLinFactNeighborX="2595" custLinFactNeighborY="-132085">
        <dgm:presLayoutVars>
          <dgm:chMax val="0"/>
          <dgm:chPref val="0"/>
          <dgm:bulletEnabled val="1"/>
        </dgm:presLayoutVars>
      </dgm:prSet>
      <dgm:spPr/>
    </dgm:pt>
    <dgm:pt modelId="{E0C0FA69-0580-442A-AE58-4D9C37A1B2B9}" type="pres">
      <dgm:prSet presAssocID="{503A0831-53F1-4AFE-8C78-8E00A827783C}" presName="Image3" presStyleCnt="0"/>
      <dgm:spPr/>
    </dgm:pt>
    <dgm:pt modelId="{EE015953-1A8E-4E89-A633-268F781AAE46}" type="pres">
      <dgm:prSet presAssocID="{503A0831-53F1-4AFE-8C78-8E00A827783C}" presName="Image" presStyleLbl="align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</dgm:spPr>
    </dgm:pt>
    <dgm:pt modelId="{D13F5799-0BDF-43DE-B4E5-BAD9A2A357BC}" type="pres">
      <dgm:prSet presAssocID="{503A0831-53F1-4AFE-8C78-8E00A827783C}" presName="Accent3" presStyleCnt="0"/>
      <dgm:spPr/>
    </dgm:pt>
    <dgm:pt modelId="{988ADE47-798E-44C4-B951-214572C7C88D}" type="pres">
      <dgm:prSet presAssocID="{503A0831-53F1-4AFE-8C78-8E00A827783C}" presName="Accent" presStyleLbl="parChTrans1D1" presStyleIdx="2" presStyleCnt="5"/>
      <dgm:spPr/>
    </dgm:pt>
    <dgm:pt modelId="{17F2B45C-01BD-4F43-BF78-210BDCE27F36}" type="pres">
      <dgm:prSet presAssocID="{503A0831-53F1-4AFE-8C78-8E00A827783C}" presName="Text3" presStyleLbl="alignImgPlace1" presStyleIdx="2" presStyleCnt="5">
        <dgm:presLayoutVars>
          <dgm:chMax val="0"/>
          <dgm:chPref val="0"/>
          <dgm:bulletEnabled val="1"/>
        </dgm:presLayoutVars>
      </dgm:prSet>
      <dgm:spPr/>
    </dgm:pt>
    <dgm:pt modelId="{4FD0EB35-F998-4F37-9CD1-4B5FC9E3B6F7}" type="pres">
      <dgm:prSet presAssocID="{729E9AD1-A991-4F2B-9DEA-091FBEE20659}" presName="Image4" presStyleCnt="0"/>
      <dgm:spPr/>
    </dgm:pt>
    <dgm:pt modelId="{52A83089-3B6E-480C-8D78-87341B592D80}" type="pres">
      <dgm:prSet presAssocID="{729E9AD1-A991-4F2B-9DEA-091FBEE20659}" presName="Image" presStyleLbl="alignImgPlace1" presStyleIdx="3" presStyleCnt="5" custScaleX="217661" custScaleY="167178" custLinFactX="54665" custLinFactY="47846" custLinFactNeighborX="100000" custLinFactNeighborY="10000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B3CDD083-26B7-45FE-881C-75480C43AC93}" type="pres">
      <dgm:prSet presAssocID="{729E9AD1-A991-4F2B-9DEA-091FBEE20659}" presName="Accent4" presStyleCnt="0"/>
      <dgm:spPr/>
    </dgm:pt>
    <dgm:pt modelId="{094035B3-00C0-468D-992A-18E225CC68C5}" type="pres">
      <dgm:prSet presAssocID="{729E9AD1-A991-4F2B-9DEA-091FBEE20659}" presName="Accent" presStyleLbl="parChTrans1D1" presStyleIdx="3" presStyleCnt="5" custScaleX="253661" custScaleY="184117" custLinFactX="81760" custLinFactY="82447" custLinFactNeighborX="100000" custLinFactNeighborY="100000"/>
      <dgm:spPr/>
    </dgm:pt>
    <dgm:pt modelId="{5CBB17A0-4414-4BF7-AA12-6E9DB464583B}" type="pres">
      <dgm:prSet presAssocID="{729E9AD1-A991-4F2B-9DEA-091FBEE20659}" presName="Text4" presStyleLbl="alignImgPlace1" presStyleIdx="3" presStyleCnt="5" custScaleX="250388" custScaleY="105459" custLinFactX="80652" custLinFactY="184534" custLinFactNeighborX="100000" custLinFactNeighborY="200000">
        <dgm:presLayoutVars>
          <dgm:chMax val="0"/>
          <dgm:chPref val="0"/>
          <dgm:bulletEnabled val="1"/>
        </dgm:presLayoutVars>
      </dgm:prSet>
      <dgm:spPr/>
    </dgm:pt>
    <dgm:pt modelId="{F8468B4E-B227-419D-BFCB-0C36F7594EEC}" type="pres">
      <dgm:prSet presAssocID="{452DB353-75CE-4D98-854C-A4FB791DA6C7}" presName="Image5" presStyleCnt="0"/>
      <dgm:spPr/>
    </dgm:pt>
    <dgm:pt modelId="{804A422D-C854-4253-A132-63AE3E6739D2}" type="pres">
      <dgm:prSet presAssocID="{452DB353-75CE-4D98-854C-A4FB791DA6C7}" presName="Image" presStyleLbl="align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330DAC17-E5F1-4964-89CA-EAF8CF073A2D}" type="pres">
      <dgm:prSet presAssocID="{452DB353-75CE-4D98-854C-A4FB791DA6C7}" presName="Accent5" presStyleCnt="0"/>
      <dgm:spPr/>
    </dgm:pt>
    <dgm:pt modelId="{E69447C5-F704-41BD-BB6D-CB69ACD16D5C}" type="pres">
      <dgm:prSet presAssocID="{452DB353-75CE-4D98-854C-A4FB791DA6C7}" presName="Accent" presStyleLbl="parChTrans1D1" presStyleIdx="4" presStyleCnt="5"/>
      <dgm:spPr/>
    </dgm:pt>
    <dgm:pt modelId="{3762B1E0-9FAC-4DB5-A5A4-3F65CD0CC231}" type="pres">
      <dgm:prSet presAssocID="{452DB353-75CE-4D98-854C-A4FB791DA6C7}" presName="Text5" presStyleLbl="alignImgPlac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5686496-DC8C-49F8-B256-6390E7F4B80E}" type="presOf" srcId="{729E9AD1-A991-4F2B-9DEA-091FBEE20659}" destId="{5CBB17A0-4414-4BF7-AA12-6E9DB464583B}" srcOrd="0" destOrd="0" presId="urn:microsoft.com/office/officeart/2011/layout/ThemePictureAccent"/>
    <dgm:cxn modelId="{B1F30611-87DE-496E-9BE8-04DA594FC231}" srcId="{FF6F22BC-1C30-45FF-A7DA-0EADD8F76C98}" destId="{452DB353-75CE-4D98-854C-A4FB791DA6C7}" srcOrd="4" destOrd="0" parTransId="{DC22545C-8077-47F5-9E88-6ECC9C0AE085}" sibTransId="{9DE8CE2A-064F-4A31-9679-631A516BC379}"/>
    <dgm:cxn modelId="{A07280E8-8C54-4344-8C35-ADC05DBF7830}" type="presOf" srcId="{FF6F22BC-1C30-45FF-A7DA-0EADD8F76C98}" destId="{6D6EB7E0-B906-46A6-AF3D-8792F8EA4F88}" srcOrd="0" destOrd="0" presId="urn:microsoft.com/office/officeart/2011/layout/ThemePictureAccent"/>
    <dgm:cxn modelId="{EDB16C9A-23BB-49B4-B4EC-DFEC415943BE}" type="presOf" srcId="{503A0831-53F1-4AFE-8C78-8E00A827783C}" destId="{17F2B45C-01BD-4F43-BF78-210BDCE27F36}" srcOrd="0" destOrd="0" presId="urn:microsoft.com/office/officeart/2011/layout/ThemePictureAccent"/>
    <dgm:cxn modelId="{9362A1C5-5F9B-470D-8018-897784D7230A}" srcId="{FF6F22BC-1C30-45FF-A7DA-0EADD8F76C98}" destId="{729E9AD1-A991-4F2B-9DEA-091FBEE20659}" srcOrd="3" destOrd="0" parTransId="{067ED4C1-2AB8-46C2-8D28-8F1FDEFC3C93}" sibTransId="{D3D89C9D-94C5-402E-B499-98D41044908F}"/>
    <dgm:cxn modelId="{1E55DDC2-B4F2-4E22-AE53-70A71C58E3BF}" type="presOf" srcId="{452DB353-75CE-4D98-854C-A4FB791DA6C7}" destId="{3762B1E0-9FAC-4DB5-A5A4-3F65CD0CC231}" srcOrd="0" destOrd="0" presId="urn:microsoft.com/office/officeart/2011/layout/ThemePictureAccent"/>
    <dgm:cxn modelId="{54376221-AEEA-4F1D-AE69-9B58F761AED4}" type="presOf" srcId="{67AD15CA-9815-4253-A1C0-9EC11FE8155E}" destId="{38C8029D-4BBD-4101-95D0-9994F2AB6DC7}" srcOrd="0" destOrd="0" presId="urn:microsoft.com/office/officeart/2011/layout/ThemePictureAccent"/>
    <dgm:cxn modelId="{C86CC5D9-BB71-4A09-92B0-ED805D840E6B}" srcId="{FF6F22BC-1C30-45FF-A7DA-0EADD8F76C98}" destId="{503A0831-53F1-4AFE-8C78-8E00A827783C}" srcOrd="2" destOrd="0" parTransId="{E4D3CCA1-110E-4C99-911C-E2166529319D}" sibTransId="{F067931D-E4AC-4FA7-81CC-4591E3DFD706}"/>
    <dgm:cxn modelId="{09E2DD90-CFCA-474F-82B4-97C2DAE49B18}" srcId="{FF6F22BC-1C30-45FF-A7DA-0EADD8F76C98}" destId="{67AD15CA-9815-4253-A1C0-9EC11FE8155E}" srcOrd="0" destOrd="0" parTransId="{0DDB24B8-61E5-4994-B17D-B071BB479738}" sibTransId="{597BDAD2-2ABA-4237-AB0B-8E39964149F9}"/>
    <dgm:cxn modelId="{AB28A34C-2709-4CEF-87FB-8605A0A18712}" srcId="{FF6F22BC-1C30-45FF-A7DA-0EADD8F76C98}" destId="{5E824785-961C-4EC7-88C9-1E4035E5EB7F}" srcOrd="1" destOrd="0" parTransId="{2D3DD37E-3B1B-4192-9ABF-7024B21D2E0D}" sibTransId="{7DB10F8D-668E-402C-AB30-6B4B560238AA}"/>
    <dgm:cxn modelId="{DB92A9FE-E34E-45E7-9D09-74B85D109328}" type="presOf" srcId="{5E824785-961C-4EC7-88C9-1E4035E5EB7F}" destId="{6AAFEA0F-040F-49EF-8A20-232C9BAFB24F}" srcOrd="0" destOrd="0" presId="urn:microsoft.com/office/officeart/2011/layout/ThemePictureAccent"/>
    <dgm:cxn modelId="{CF770813-812E-414C-98BB-EAFCAA4C7127}" type="presParOf" srcId="{6D6EB7E0-B906-46A6-AF3D-8792F8EA4F88}" destId="{ACEBD664-167A-47B4-AF81-45310FDA4DEA}" srcOrd="0" destOrd="0" presId="urn:microsoft.com/office/officeart/2011/layout/ThemePictureAccent"/>
    <dgm:cxn modelId="{B0D8C045-167D-41F9-96BC-9109F4646355}" type="presParOf" srcId="{ACEBD664-167A-47B4-AF81-45310FDA4DEA}" destId="{A0EDF861-6540-4256-9210-F65A62B008F4}" srcOrd="0" destOrd="0" presId="urn:microsoft.com/office/officeart/2011/layout/ThemePictureAccent"/>
    <dgm:cxn modelId="{EBC0EE05-5661-4C78-BEB4-D6A6E476A7A9}" type="presParOf" srcId="{6D6EB7E0-B906-46A6-AF3D-8792F8EA4F88}" destId="{4CC5BE8D-589A-4B79-991D-E9A8EBC2ACED}" srcOrd="1" destOrd="0" presId="urn:microsoft.com/office/officeart/2011/layout/ThemePictureAccent"/>
    <dgm:cxn modelId="{508D3EEB-C2E3-41E8-B57C-EF6118710630}" type="presParOf" srcId="{4CC5BE8D-589A-4B79-991D-E9A8EBC2ACED}" destId="{281D60FB-6126-40C7-B1E6-785ED8D549F2}" srcOrd="0" destOrd="0" presId="urn:microsoft.com/office/officeart/2011/layout/ThemePictureAccent"/>
    <dgm:cxn modelId="{25CE2351-40A9-401E-8132-786F5B3FA098}" type="presParOf" srcId="{6D6EB7E0-B906-46A6-AF3D-8792F8EA4F88}" destId="{38C8029D-4BBD-4101-95D0-9994F2AB6DC7}" srcOrd="2" destOrd="0" presId="urn:microsoft.com/office/officeart/2011/layout/ThemePictureAccent"/>
    <dgm:cxn modelId="{F256EAE6-E349-417B-918E-1A5D07F064D8}" type="presParOf" srcId="{6D6EB7E0-B906-46A6-AF3D-8792F8EA4F88}" destId="{018BAABB-8928-45FC-987B-7E4569EC3BA0}" srcOrd="3" destOrd="0" presId="urn:microsoft.com/office/officeart/2011/layout/ThemePictureAccent"/>
    <dgm:cxn modelId="{9AB27776-155F-4031-A17A-576598038E9D}" type="presParOf" srcId="{018BAABB-8928-45FC-987B-7E4569EC3BA0}" destId="{3941E8E3-E187-4449-B9DB-0532BADBF38C}" srcOrd="0" destOrd="0" presId="urn:microsoft.com/office/officeart/2011/layout/ThemePictureAccent"/>
    <dgm:cxn modelId="{B10CF854-4EFD-40C6-A2D8-F84279CD5ED6}" type="presParOf" srcId="{6D6EB7E0-B906-46A6-AF3D-8792F8EA4F88}" destId="{B0AC2F51-D923-48D2-BAB8-FA0517ED1A24}" srcOrd="4" destOrd="0" presId="urn:microsoft.com/office/officeart/2011/layout/ThemePictureAccent"/>
    <dgm:cxn modelId="{69206B8A-730C-48E7-AF4B-8335CA838D49}" type="presParOf" srcId="{B0AC2F51-D923-48D2-BAB8-FA0517ED1A24}" destId="{40FFC06A-3D1E-4867-AA58-B409CEBE5443}" srcOrd="0" destOrd="0" presId="urn:microsoft.com/office/officeart/2011/layout/ThemePictureAccent"/>
    <dgm:cxn modelId="{C75E44D0-65F4-4E2D-896E-2CB44EF75353}" type="presParOf" srcId="{6D6EB7E0-B906-46A6-AF3D-8792F8EA4F88}" destId="{6AAFEA0F-040F-49EF-8A20-232C9BAFB24F}" srcOrd="5" destOrd="0" presId="urn:microsoft.com/office/officeart/2011/layout/ThemePictureAccent"/>
    <dgm:cxn modelId="{2605B327-6E11-4AE5-B6E3-E87919478A2D}" type="presParOf" srcId="{6D6EB7E0-B906-46A6-AF3D-8792F8EA4F88}" destId="{E0C0FA69-0580-442A-AE58-4D9C37A1B2B9}" srcOrd="6" destOrd="0" presId="urn:microsoft.com/office/officeart/2011/layout/ThemePictureAccent"/>
    <dgm:cxn modelId="{E9CFFAF3-57E6-48FF-971A-AA9D37D0B978}" type="presParOf" srcId="{E0C0FA69-0580-442A-AE58-4D9C37A1B2B9}" destId="{EE015953-1A8E-4E89-A633-268F781AAE46}" srcOrd="0" destOrd="0" presId="urn:microsoft.com/office/officeart/2011/layout/ThemePictureAccent"/>
    <dgm:cxn modelId="{FF6B2507-E869-4E39-9004-3D51C32959F3}" type="presParOf" srcId="{6D6EB7E0-B906-46A6-AF3D-8792F8EA4F88}" destId="{D13F5799-0BDF-43DE-B4E5-BAD9A2A357BC}" srcOrd="7" destOrd="0" presId="urn:microsoft.com/office/officeart/2011/layout/ThemePictureAccent"/>
    <dgm:cxn modelId="{02C867B4-E4AC-4BC5-9919-7ADA91B1924F}" type="presParOf" srcId="{D13F5799-0BDF-43DE-B4E5-BAD9A2A357BC}" destId="{988ADE47-798E-44C4-B951-214572C7C88D}" srcOrd="0" destOrd="0" presId="urn:microsoft.com/office/officeart/2011/layout/ThemePictureAccent"/>
    <dgm:cxn modelId="{FE5736D5-A84C-41DF-8FE5-999BA070C210}" type="presParOf" srcId="{6D6EB7E0-B906-46A6-AF3D-8792F8EA4F88}" destId="{17F2B45C-01BD-4F43-BF78-210BDCE27F36}" srcOrd="8" destOrd="0" presId="urn:microsoft.com/office/officeart/2011/layout/ThemePictureAccent"/>
    <dgm:cxn modelId="{7B91723C-0583-46D4-9AAA-6EE31CEA7D7E}" type="presParOf" srcId="{6D6EB7E0-B906-46A6-AF3D-8792F8EA4F88}" destId="{4FD0EB35-F998-4F37-9CD1-4B5FC9E3B6F7}" srcOrd="9" destOrd="0" presId="urn:microsoft.com/office/officeart/2011/layout/ThemePictureAccent"/>
    <dgm:cxn modelId="{7A144D11-A266-4D0E-8642-F26B7D460A23}" type="presParOf" srcId="{4FD0EB35-F998-4F37-9CD1-4B5FC9E3B6F7}" destId="{52A83089-3B6E-480C-8D78-87341B592D80}" srcOrd="0" destOrd="0" presId="urn:microsoft.com/office/officeart/2011/layout/ThemePictureAccent"/>
    <dgm:cxn modelId="{BB9A3A2F-8978-4D81-8EE3-9495DE572341}" type="presParOf" srcId="{6D6EB7E0-B906-46A6-AF3D-8792F8EA4F88}" destId="{B3CDD083-26B7-45FE-881C-75480C43AC93}" srcOrd="10" destOrd="0" presId="urn:microsoft.com/office/officeart/2011/layout/ThemePictureAccent"/>
    <dgm:cxn modelId="{CC5A936F-D723-4CB4-9F4F-CFED046B023F}" type="presParOf" srcId="{B3CDD083-26B7-45FE-881C-75480C43AC93}" destId="{094035B3-00C0-468D-992A-18E225CC68C5}" srcOrd="0" destOrd="0" presId="urn:microsoft.com/office/officeart/2011/layout/ThemePictureAccent"/>
    <dgm:cxn modelId="{117EF911-791C-4F98-B547-AE5CEA6FDD94}" type="presParOf" srcId="{6D6EB7E0-B906-46A6-AF3D-8792F8EA4F88}" destId="{5CBB17A0-4414-4BF7-AA12-6E9DB464583B}" srcOrd="11" destOrd="0" presId="urn:microsoft.com/office/officeart/2011/layout/ThemePictureAccent"/>
    <dgm:cxn modelId="{FB524E99-74BF-47A2-979D-8EEC7294CC4F}" type="presParOf" srcId="{6D6EB7E0-B906-46A6-AF3D-8792F8EA4F88}" destId="{F8468B4E-B227-419D-BFCB-0C36F7594EEC}" srcOrd="12" destOrd="0" presId="urn:microsoft.com/office/officeart/2011/layout/ThemePictureAccent"/>
    <dgm:cxn modelId="{1FFA517C-C19E-4290-87D7-582CFBA0F198}" type="presParOf" srcId="{F8468B4E-B227-419D-BFCB-0C36F7594EEC}" destId="{804A422D-C854-4253-A132-63AE3E6739D2}" srcOrd="0" destOrd="0" presId="urn:microsoft.com/office/officeart/2011/layout/ThemePictureAccent"/>
    <dgm:cxn modelId="{75BC6305-DEFC-4A0B-87E1-81EB5A0DFA93}" type="presParOf" srcId="{6D6EB7E0-B906-46A6-AF3D-8792F8EA4F88}" destId="{330DAC17-E5F1-4964-89CA-EAF8CF073A2D}" srcOrd="13" destOrd="0" presId="urn:microsoft.com/office/officeart/2011/layout/ThemePictureAccent"/>
    <dgm:cxn modelId="{E070CDEF-9141-4444-B535-5C4D56B5E456}" type="presParOf" srcId="{330DAC17-E5F1-4964-89CA-EAF8CF073A2D}" destId="{E69447C5-F704-41BD-BB6D-CB69ACD16D5C}" srcOrd="0" destOrd="0" presId="urn:microsoft.com/office/officeart/2011/layout/ThemePictureAccent"/>
    <dgm:cxn modelId="{EAC3DF01-7198-4931-82C4-FD31A0346730}" type="presParOf" srcId="{6D6EB7E0-B906-46A6-AF3D-8792F8EA4F88}" destId="{3762B1E0-9FAC-4DB5-A5A4-3F65CD0CC231}" srcOrd="14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0A6314-6E91-4859-A328-C7D91CEC0495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A681429E-B00D-49C6-86B9-43A5EDD20028}">
      <dgm:prSet phldrT="[Text]" custT="1"/>
      <dgm:spPr/>
      <dgm:t>
        <a:bodyPr/>
        <a:lstStyle/>
        <a:p>
          <a:r>
            <a:rPr lang="en-AU" sz="1600" b="1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rPr>
            <a:t>MARKETING</a:t>
          </a:r>
        </a:p>
      </dgm:t>
    </dgm:pt>
    <dgm:pt modelId="{761B99C9-3583-4C19-8326-AB012333E7FF}" type="parTrans" cxnId="{DA5F9448-1A35-4D30-B09E-61A09F6CAFDB}">
      <dgm:prSet/>
      <dgm:spPr/>
      <dgm:t>
        <a:bodyPr/>
        <a:lstStyle/>
        <a:p>
          <a:endParaRPr lang="en-AU" sz="1600" b="1">
            <a:latin typeface="Gill Sans MT" panose="020B0502020104020203" pitchFamily="34" charset="0"/>
          </a:endParaRPr>
        </a:p>
      </dgm:t>
    </dgm:pt>
    <dgm:pt modelId="{E7CD806D-DE89-43CB-94EA-DB087FC85DBF}" type="sibTrans" cxnId="{DA5F9448-1A35-4D30-B09E-61A09F6CAFDB}">
      <dgm:prSet/>
      <dgm:spPr/>
      <dgm:t>
        <a:bodyPr/>
        <a:lstStyle/>
        <a:p>
          <a:endParaRPr lang="en-AU" sz="1600" b="1">
            <a:latin typeface="Gill Sans MT" panose="020B0502020104020203" pitchFamily="34" charset="0"/>
          </a:endParaRPr>
        </a:p>
      </dgm:t>
    </dgm:pt>
    <dgm:pt modelId="{F81F53B1-1282-4E78-A888-DC8A68550D8F}">
      <dgm:prSet phldrT="[Text]" custT="1"/>
      <dgm:spPr/>
      <dgm:t>
        <a:bodyPr/>
        <a:lstStyle/>
        <a:p>
          <a:r>
            <a:rPr lang="en-AU" sz="1600" b="1" dirty="0">
              <a:latin typeface="Gill Sans MT" panose="020B0502020104020203" pitchFamily="34" charset="0"/>
            </a:rPr>
            <a:t>Research &amp; Innovation</a:t>
          </a:r>
        </a:p>
      </dgm:t>
    </dgm:pt>
    <dgm:pt modelId="{5070274F-3BF6-431E-B538-B1F048B8996D}" type="parTrans" cxnId="{EB7517CE-5112-4CA7-B9D9-36A6DAE160A6}">
      <dgm:prSet/>
      <dgm:spPr/>
      <dgm:t>
        <a:bodyPr/>
        <a:lstStyle/>
        <a:p>
          <a:endParaRPr lang="en-AU" sz="1600" b="1">
            <a:latin typeface="Gill Sans MT" panose="020B0502020104020203" pitchFamily="34" charset="0"/>
          </a:endParaRPr>
        </a:p>
      </dgm:t>
    </dgm:pt>
    <dgm:pt modelId="{69562516-BBA3-4959-86FE-4558557F935A}" type="sibTrans" cxnId="{EB7517CE-5112-4CA7-B9D9-36A6DAE160A6}">
      <dgm:prSet/>
      <dgm:spPr/>
      <dgm:t>
        <a:bodyPr/>
        <a:lstStyle/>
        <a:p>
          <a:endParaRPr lang="en-AU" sz="1600" b="1">
            <a:latin typeface="Gill Sans MT" panose="020B0502020104020203" pitchFamily="34" charset="0"/>
          </a:endParaRPr>
        </a:p>
      </dgm:t>
    </dgm:pt>
    <dgm:pt modelId="{B124FDCC-F970-4876-BB84-286497A3FD0A}">
      <dgm:prSet phldrT="[Text]" custT="1"/>
      <dgm:spPr/>
      <dgm:t>
        <a:bodyPr/>
        <a:lstStyle/>
        <a:p>
          <a:r>
            <a:rPr lang="en-AU" sz="1600" b="1" dirty="0">
              <a:latin typeface="Gill Sans MT" panose="020B0502020104020203" pitchFamily="34" charset="0"/>
            </a:rPr>
            <a:t>Brand </a:t>
          </a:r>
          <a:r>
            <a:rPr lang="en-AU" sz="1600" b="1" dirty="0" err="1">
              <a:latin typeface="Gill Sans MT" panose="020B0502020104020203" pitchFamily="34" charset="0"/>
            </a:rPr>
            <a:t>Mngmt</a:t>
          </a:r>
          <a:endParaRPr lang="en-AU" sz="1600" b="1" dirty="0">
            <a:latin typeface="Gill Sans MT" panose="020B0502020104020203" pitchFamily="34" charset="0"/>
          </a:endParaRPr>
        </a:p>
      </dgm:t>
    </dgm:pt>
    <dgm:pt modelId="{C584A74B-32A8-4BC6-AF24-7F5F32EBDDE6}" type="parTrans" cxnId="{D1C837BB-6E9C-417A-96D0-4F816F2D9688}">
      <dgm:prSet/>
      <dgm:spPr/>
      <dgm:t>
        <a:bodyPr/>
        <a:lstStyle/>
        <a:p>
          <a:endParaRPr lang="en-AU" sz="1600" b="1">
            <a:latin typeface="Gill Sans MT" panose="020B0502020104020203" pitchFamily="34" charset="0"/>
          </a:endParaRPr>
        </a:p>
      </dgm:t>
    </dgm:pt>
    <dgm:pt modelId="{78EA56E9-AB15-4278-98F8-9F3D297B7844}" type="sibTrans" cxnId="{D1C837BB-6E9C-417A-96D0-4F816F2D9688}">
      <dgm:prSet/>
      <dgm:spPr/>
      <dgm:t>
        <a:bodyPr/>
        <a:lstStyle/>
        <a:p>
          <a:endParaRPr lang="en-AU" sz="1600" b="1">
            <a:latin typeface="Gill Sans MT" panose="020B0502020104020203" pitchFamily="34" charset="0"/>
          </a:endParaRPr>
        </a:p>
      </dgm:t>
    </dgm:pt>
    <dgm:pt modelId="{C99DB49A-753C-489C-A00F-0D23AA5F0D0B}">
      <dgm:prSet phldrT="[Text]" custT="1"/>
      <dgm:spPr/>
      <dgm:t>
        <a:bodyPr/>
        <a:lstStyle/>
        <a:p>
          <a:r>
            <a:rPr lang="en-AU" sz="1600" b="1" dirty="0" err="1">
              <a:latin typeface="Gill Sans MT" panose="020B0502020104020203" pitchFamily="34" charset="0"/>
            </a:rPr>
            <a:t>Comms</a:t>
          </a:r>
          <a:r>
            <a:rPr lang="en-AU" sz="1600" b="1" dirty="0">
              <a:latin typeface="Gill Sans MT" panose="020B0502020104020203" pitchFamily="34" charset="0"/>
            </a:rPr>
            <a:t>: Advertising &amp; PR</a:t>
          </a:r>
        </a:p>
      </dgm:t>
    </dgm:pt>
    <dgm:pt modelId="{6C5C76E2-84A4-49A5-B154-E3F922B9FF6C}" type="parTrans" cxnId="{FFF8D7D1-643F-4894-8AAD-3B7F097E5165}">
      <dgm:prSet/>
      <dgm:spPr/>
      <dgm:t>
        <a:bodyPr/>
        <a:lstStyle/>
        <a:p>
          <a:endParaRPr lang="en-AU" sz="1600" b="1">
            <a:latin typeface="Gill Sans MT" panose="020B0502020104020203" pitchFamily="34" charset="0"/>
          </a:endParaRPr>
        </a:p>
      </dgm:t>
    </dgm:pt>
    <dgm:pt modelId="{4F17E78C-5063-4A79-BC71-87A52AE7E717}" type="sibTrans" cxnId="{FFF8D7D1-643F-4894-8AAD-3B7F097E5165}">
      <dgm:prSet/>
      <dgm:spPr/>
      <dgm:t>
        <a:bodyPr/>
        <a:lstStyle/>
        <a:p>
          <a:endParaRPr lang="en-AU" sz="1600" b="1">
            <a:latin typeface="Gill Sans MT" panose="020B0502020104020203" pitchFamily="34" charset="0"/>
          </a:endParaRPr>
        </a:p>
      </dgm:t>
    </dgm:pt>
    <dgm:pt modelId="{0EFEAA82-0B58-4054-BAEE-8A0E7FAA1288}">
      <dgm:prSet phldrT="[Text]" custT="1"/>
      <dgm:spPr/>
      <dgm:t>
        <a:bodyPr/>
        <a:lstStyle/>
        <a:p>
          <a:r>
            <a:rPr lang="en-AU" sz="1600" b="1" dirty="0">
              <a:latin typeface="Gill Sans MT" panose="020B0502020104020203" pitchFamily="34" charset="0"/>
            </a:rPr>
            <a:t>Retail </a:t>
          </a:r>
          <a:r>
            <a:rPr lang="en-AU" sz="1600" b="1" dirty="0" err="1">
              <a:latin typeface="Gill Sans MT" panose="020B0502020104020203" pitchFamily="34" charset="0"/>
            </a:rPr>
            <a:t>Mngmt</a:t>
          </a:r>
          <a:r>
            <a:rPr lang="en-AU" sz="1600" b="1" dirty="0">
              <a:latin typeface="Gill Sans MT" panose="020B0502020104020203" pitchFamily="34" charset="0"/>
            </a:rPr>
            <a:t> &amp; Buying</a:t>
          </a:r>
        </a:p>
      </dgm:t>
    </dgm:pt>
    <dgm:pt modelId="{16613F26-BA64-4DFF-9BCA-E7F54E003B40}" type="parTrans" cxnId="{8D1C36EF-AC7B-49B6-82A4-13F07DEE6ED9}">
      <dgm:prSet/>
      <dgm:spPr/>
      <dgm:t>
        <a:bodyPr/>
        <a:lstStyle/>
        <a:p>
          <a:endParaRPr lang="en-AU" sz="1600" b="1">
            <a:latin typeface="Gill Sans MT" panose="020B0502020104020203" pitchFamily="34" charset="0"/>
          </a:endParaRPr>
        </a:p>
      </dgm:t>
    </dgm:pt>
    <dgm:pt modelId="{C63A8B7A-279D-4417-95F0-AFAC73CCBF11}" type="sibTrans" cxnId="{8D1C36EF-AC7B-49B6-82A4-13F07DEE6ED9}">
      <dgm:prSet/>
      <dgm:spPr/>
      <dgm:t>
        <a:bodyPr/>
        <a:lstStyle/>
        <a:p>
          <a:endParaRPr lang="en-AU" sz="1600" b="1">
            <a:latin typeface="Gill Sans MT" panose="020B0502020104020203" pitchFamily="34" charset="0"/>
          </a:endParaRPr>
        </a:p>
      </dgm:t>
    </dgm:pt>
    <dgm:pt modelId="{13642845-CFA9-42DF-9C2E-7A3553538738}">
      <dgm:prSet custT="1"/>
      <dgm:spPr/>
      <dgm:t>
        <a:bodyPr/>
        <a:lstStyle/>
        <a:p>
          <a:r>
            <a:rPr lang="en-US" sz="1600" b="1" dirty="0">
              <a:latin typeface="Gill Sans MT" panose="020B0502020104020203" pitchFamily="34" charset="0"/>
            </a:rPr>
            <a:t>Social Marketing</a:t>
          </a:r>
        </a:p>
      </dgm:t>
    </dgm:pt>
    <dgm:pt modelId="{5A0CF65C-E11B-465E-A747-5766D939CB33}" type="parTrans" cxnId="{88F425E8-119B-4320-A3F9-0CA36B448B27}">
      <dgm:prSet/>
      <dgm:spPr/>
      <dgm:t>
        <a:bodyPr/>
        <a:lstStyle/>
        <a:p>
          <a:endParaRPr lang="en-US" sz="1600" b="1">
            <a:latin typeface="Gill Sans MT" panose="020B0502020104020203" pitchFamily="34" charset="0"/>
          </a:endParaRPr>
        </a:p>
      </dgm:t>
    </dgm:pt>
    <dgm:pt modelId="{FFCB1DCA-24A4-4326-9278-9926DC74303A}" type="sibTrans" cxnId="{88F425E8-119B-4320-A3F9-0CA36B448B27}">
      <dgm:prSet/>
      <dgm:spPr/>
      <dgm:t>
        <a:bodyPr/>
        <a:lstStyle/>
        <a:p>
          <a:endParaRPr lang="en-US" sz="1600" b="1">
            <a:latin typeface="Gill Sans MT" panose="020B0502020104020203" pitchFamily="34" charset="0"/>
          </a:endParaRPr>
        </a:p>
      </dgm:t>
    </dgm:pt>
    <dgm:pt modelId="{0E8DF56C-C12E-4AD3-AF06-CFF9C78165EC}" type="pres">
      <dgm:prSet presAssocID="{CF0A6314-6E91-4859-A328-C7D91CEC049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63F4874-080D-4681-927C-1E0D1A0A2417}" type="pres">
      <dgm:prSet presAssocID="{A681429E-B00D-49C6-86B9-43A5EDD20028}" presName="centerShape" presStyleLbl="node0" presStyleIdx="0" presStyleCnt="1"/>
      <dgm:spPr/>
    </dgm:pt>
    <dgm:pt modelId="{407B770F-2514-48DE-95F9-3F5BB0764E36}" type="pres">
      <dgm:prSet presAssocID="{F81F53B1-1282-4E78-A888-DC8A68550D8F}" presName="node" presStyleLbl="node1" presStyleIdx="0" presStyleCnt="5" custScaleX="121567" custScaleY="121567">
        <dgm:presLayoutVars>
          <dgm:bulletEnabled val="1"/>
        </dgm:presLayoutVars>
      </dgm:prSet>
      <dgm:spPr/>
    </dgm:pt>
    <dgm:pt modelId="{BBCBBB62-722F-4B7C-8D38-E7840D7CDCED}" type="pres">
      <dgm:prSet presAssocID="{F81F53B1-1282-4E78-A888-DC8A68550D8F}" presName="dummy" presStyleCnt="0"/>
      <dgm:spPr/>
    </dgm:pt>
    <dgm:pt modelId="{115456E0-DFB8-4D8F-8908-44CFA14BF6DA}" type="pres">
      <dgm:prSet presAssocID="{69562516-BBA3-4959-86FE-4558557F935A}" presName="sibTrans" presStyleLbl="sibTrans2D1" presStyleIdx="0" presStyleCnt="5"/>
      <dgm:spPr/>
    </dgm:pt>
    <dgm:pt modelId="{0073AE18-AE7C-49B8-BCCF-44C29DE82F06}" type="pres">
      <dgm:prSet presAssocID="{B124FDCC-F970-4876-BB84-286497A3FD0A}" presName="node" presStyleLbl="node1" presStyleIdx="1" presStyleCnt="5" custScaleX="121567" custScaleY="121567">
        <dgm:presLayoutVars>
          <dgm:bulletEnabled val="1"/>
        </dgm:presLayoutVars>
      </dgm:prSet>
      <dgm:spPr/>
    </dgm:pt>
    <dgm:pt modelId="{865CCC84-9374-4FEB-A9CE-397FF5C38657}" type="pres">
      <dgm:prSet presAssocID="{B124FDCC-F970-4876-BB84-286497A3FD0A}" presName="dummy" presStyleCnt="0"/>
      <dgm:spPr/>
    </dgm:pt>
    <dgm:pt modelId="{3021FDB7-B263-423F-98B9-BFAC9E806C47}" type="pres">
      <dgm:prSet presAssocID="{78EA56E9-AB15-4278-98F8-9F3D297B7844}" presName="sibTrans" presStyleLbl="sibTrans2D1" presStyleIdx="1" presStyleCnt="5"/>
      <dgm:spPr/>
    </dgm:pt>
    <dgm:pt modelId="{32B547CB-F9B5-41A8-B97A-6E8733FADB10}" type="pres">
      <dgm:prSet presAssocID="{C99DB49A-753C-489C-A00F-0D23AA5F0D0B}" presName="node" presStyleLbl="node1" presStyleIdx="2" presStyleCnt="5" custScaleX="121567" custScaleY="121567">
        <dgm:presLayoutVars>
          <dgm:bulletEnabled val="1"/>
        </dgm:presLayoutVars>
      </dgm:prSet>
      <dgm:spPr/>
    </dgm:pt>
    <dgm:pt modelId="{5EFAFD1A-DB22-4269-88E1-65E6E7B0EC1A}" type="pres">
      <dgm:prSet presAssocID="{C99DB49A-753C-489C-A00F-0D23AA5F0D0B}" presName="dummy" presStyleCnt="0"/>
      <dgm:spPr/>
    </dgm:pt>
    <dgm:pt modelId="{C8F444B6-260E-406F-BCC5-DFF54581CA42}" type="pres">
      <dgm:prSet presAssocID="{4F17E78C-5063-4A79-BC71-87A52AE7E717}" presName="sibTrans" presStyleLbl="sibTrans2D1" presStyleIdx="2" presStyleCnt="5"/>
      <dgm:spPr/>
    </dgm:pt>
    <dgm:pt modelId="{3A6ED629-0871-4689-ABFD-047DBBB0B200}" type="pres">
      <dgm:prSet presAssocID="{0EFEAA82-0B58-4054-BAEE-8A0E7FAA1288}" presName="node" presStyleLbl="node1" presStyleIdx="3" presStyleCnt="5" custScaleX="121567" custScaleY="121567">
        <dgm:presLayoutVars>
          <dgm:bulletEnabled val="1"/>
        </dgm:presLayoutVars>
      </dgm:prSet>
      <dgm:spPr/>
    </dgm:pt>
    <dgm:pt modelId="{B42CC70D-5AD1-4127-AF00-6D420A0F0660}" type="pres">
      <dgm:prSet presAssocID="{0EFEAA82-0B58-4054-BAEE-8A0E7FAA1288}" presName="dummy" presStyleCnt="0"/>
      <dgm:spPr/>
    </dgm:pt>
    <dgm:pt modelId="{14890272-7AE4-4AE4-81CF-1BB623BCA94E}" type="pres">
      <dgm:prSet presAssocID="{C63A8B7A-279D-4417-95F0-AFAC73CCBF11}" presName="sibTrans" presStyleLbl="sibTrans2D1" presStyleIdx="3" presStyleCnt="5"/>
      <dgm:spPr/>
    </dgm:pt>
    <dgm:pt modelId="{CA6D5986-111F-46B5-B7E4-4D46EB968DFD}" type="pres">
      <dgm:prSet presAssocID="{13642845-CFA9-42DF-9C2E-7A3553538738}" presName="node" presStyleLbl="node1" presStyleIdx="4" presStyleCnt="5" custScaleX="117064" custScaleY="114913">
        <dgm:presLayoutVars>
          <dgm:bulletEnabled val="1"/>
        </dgm:presLayoutVars>
      </dgm:prSet>
      <dgm:spPr/>
    </dgm:pt>
    <dgm:pt modelId="{97C3331C-9233-42EF-B4A9-F4FFE71DF6E5}" type="pres">
      <dgm:prSet presAssocID="{13642845-CFA9-42DF-9C2E-7A3553538738}" presName="dummy" presStyleCnt="0"/>
      <dgm:spPr/>
    </dgm:pt>
    <dgm:pt modelId="{B68303C9-41CA-40CE-A6C9-F9F5D4320AC1}" type="pres">
      <dgm:prSet presAssocID="{FFCB1DCA-24A4-4326-9278-9926DC74303A}" presName="sibTrans" presStyleLbl="sibTrans2D1" presStyleIdx="4" presStyleCnt="5"/>
      <dgm:spPr/>
    </dgm:pt>
  </dgm:ptLst>
  <dgm:cxnLst>
    <dgm:cxn modelId="{B4A773BB-BDA1-4B04-B774-869FC9C01175}" type="presOf" srcId="{A681429E-B00D-49C6-86B9-43A5EDD20028}" destId="{E63F4874-080D-4681-927C-1E0D1A0A2417}" srcOrd="0" destOrd="0" presId="urn:microsoft.com/office/officeart/2005/8/layout/radial6"/>
    <dgm:cxn modelId="{DA5F9448-1A35-4D30-B09E-61A09F6CAFDB}" srcId="{CF0A6314-6E91-4859-A328-C7D91CEC0495}" destId="{A681429E-B00D-49C6-86B9-43A5EDD20028}" srcOrd="0" destOrd="0" parTransId="{761B99C9-3583-4C19-8326-AB012333E7FF}" sibTransId="{E7CD806D-DE89-43CB-94EA-DB087FC85DBF}"/>
    <dgm:cxn modelId="{715E7522-B4B4-428D-A44F-B323DA6FE0C3}" type="presOf" srcId="{F81F53B1-1282-4E78-A888-DC8A68550D8F}" destId="{407B770F-2514-48DE-95F9-3F5BB0764E36}" srcOrd="0" destOrd="0" presId="urn:microsoft.com/office/officeart/2005/8/layout/radial6"/>
    <dgm:cxn modelId="{88F425E8-119B-4320-A3F9-0CA36B448B27}" srcId="{A681429E-B00D-49C6-86B9-43A5EDD20028}" destId="{13642845-CFA9-42DF-9C2E-7A3553538738}" srcOrd="4" destOrd="0" parTransId="{5A0CF65C-E11B-465E-A747-5766D939CB33}" sibTransId="{FFCB1DCA-24A4-4326-9278-9926DC74303A}"/>
    <dgm:cxn modelId="{5CE8103D-E920-4AF3-9260-0681C2CAB675}" type="presOf" srcId="{C99DB49A-753C-489C-A00F-0D23AA5F0D0B}" destId="{32B547CB-F9B5-41A8-B97A-6E8733FADB10}" srcOrd="0" destOrd="0" presId="urn:microsoft.com/office/officeart/2005/8/layout/radial6"/>
    <dgm:cxn modelId="{C06072B7-1C75-44F2-B9EE-50141B9B64A2}" type="presOf" srcId="{CF0A6314-6E91-4859-A328-C7D91CEC0495}" destId="{0E8DF56C-C12E-4AD3-AF06-CFF9C78165EC}" srcOrd="0" destOrd="0" presId="urn:microsoft.com/office/officeart/2005/8/layout/radial6"/>
    <dgm:cxn modelId="{93EB8D0A-4BA2-40EC-8525-0C90B8D9F66B}" type="presOf" srcId="{13642845-CFA9-42DF-9C2E-7A3553538738}" destId="{CA6D5986-111F-46B5-B7E4-4D46EB968DFD}" srcOrd="0" destOrd="0" presId="urn:microsoft.com/office/officeart/2005/8/layout/radial6"/>
    <dgm:cxn modelId="{677D2E00-DFED-46EF-9886-030FB9AF09D1}" type="presOf" srcId="{C63A8B7A-279D-4417-95F0-AFAC73CCBF11}" destId="{14890272-7AE4-4AE4-81CF-1BB623BCA94E}" srcOrd="0" destOrd="0" presId="urn:microsoft.com/office/officeart/2005/8/layout/radial6"/>
    <dgm:cxn modelId="{1503241E-83D7-4CE0-968A-B12AB17DE885}" type="presOf" srcId="{69562516-BBA3-4959-86FE-4558557F935A}" destId="{115456E0-DFB8-4D8F-8908-44CFA14BF6DA}" srcOrd="0" destOrd="0" presId="urn:microsoft.com/office/officeart/2005/8/layout/radial6"/>
    <dgm:cxn modelId="{8D1C36EF-AC7B-49B6-82A4-13F07DEE6ED9}" srcId="{A681429E-B00D-49C6-86B9-43A5EDD20028}" destId="{0EFEAA82-0B58-4054-BAEE-8A0E7FAA1288}" srcOrd="3" destOrd="0" parTransId="{16613F26-BA64-4DFF-9BCA-E7F54E003B40}" sibTransId="{C63A8B7A-279D-4417-95F0-AFAC73CCBF11}"/>
    <dgm:cxn modelId="{43F22128-B4F9-4D1E-BAAD-7E9B22F2831C}" type="presOf" srcId="{78EA56E9-AB15-4278-98F8-9F3D297B7844}" destId="{3021FDB7-B263-423F-98B9-BFAC9E806C47}" srcOrd="0" destOrd="0" presId="urn:microsoft.com/office/officeart/2005/8/layout/radial6"/>
    <dgm:cxn modelId="{54F366B6-9556-4F9E-8859-D848FAA993BF}" type="presOf" srcId="{FFCB1DCA-24A4-4326-9278-9926DC74303A}" destId="{B68303C9-41CA-40CE-A6C9-F9F5D4320AC1}" srcOrd="0" destOrd="0" presId="urn:microsoft.com/office/officeart/2005/8/layout/radial6"/>
    <dgm:cxn modelId="{FFF8D7D1-643F-4894-8AAD-3B7F097E5165}" srcId="{A681429E-B00D-49C6-86B9-43A5EDD20028}" destId="{C99DB49A-753C-489C-A00F-0D23AA5F0D0B}" srcOrd="2" destOrd="0" parTransId="{6C5C76E2-84A4-49A5-B154-E3F922B9FF6C}" sibTransId="{4F17E78C-5063-4A79-BC71-87A52AE7E717}"/>
    <dgm:cxn modelId="{D1C837BB-6E9C-417A-96D0-4F816F2D9688}" srcId="{A681429E-B00D-49C6-86B9-43A5EDD20028}" destId="{B124FDCC-F970-4876-BB84-286497A3FD0A}" srcOrd="1" destOrd="0" parTransId="{C584A74B-32A8-4BC6-AF24-7F5F32EBDDE6}" sibTransId="{78EA56E9-AB15-4278-98F8-9F3D297B7844}"/>
    <dgm:cxn modelId="{DBE56E06-556B-44AB-9AA2-2D1D485E79E7}" type="presOf" srcId="{4F17E78C-5063-4A79-BC71-87A52AE7E717}" destId="{C8F444B6-260E-406F-BCC5-DFF54581CA42}" srcOrd="0" destOrd="0" presId="urn:microsoft.com/office/officeart/2005/8/layout/radial6"/>
    <dgm:cxn modelId="{9826533A-C2A0-4C5A-A51D-31C61F40FE1A}" type="presOf" srcId="{B124FDCC-F970-4876-BB84-286497A3FD0A}" destId="{0073AE18-AE7C-49B8-BCCF-44C29DE82F06}" srcOrd="0" destOrd="0" presId="urn:microsoft.com/office/officeart/2005/8/layout/radial6"/>
    <dgm:cxn modelId="{EB7517CE-5112-4CA7-B9D9-36A6DAE160A6}" srcId="{A681429E-B00D-49C6-86B9-43A5EDD20028}" destId="{F81F53B1-1282-4E78-A888-DC8A68550D8F}" srcOrd="0" destOrd="0" parTransId="{5070274F-3BF6-431E-B538-B1F048B8996D}" sibTransId="{69562516-BBA3-4959-86FE-4558557F935A}"/>
    <dgm:cxn modelId="{B4C8090B-E855-4385-8285-309CF71059DB}" type="presOf" srcId="{0EFEAA82-0B58-4054-BAEE-8A0E7FAA1288}" destId="{3A6ED629-0871-4689-ABFD-047DBBB0B200}" srcOrd="0" destOrd="0" presId="urn:microsoft.com/office/officeart/2005/8/layout/radial6"/>
    <dgm:cxn modelId="{98684EF2-FC42-475F-BF33-A4D3483E2B0F}" type="presParOf" srcId="{0E8DF56C-C12E-4AD3-AF06-CFF9C78165EC}" destId="{E63F4874-080D-4681-927C-1E0D1A0A2417}" srcOrd="0" destOrd="0" presId="urn:microsoft.com/office/officeart/2005/8/layout/radial6"/>
    <dgm:cxn modelId="{5B7097BE-1CA9-4A16-81A9-5246C90ADAC1}" type="presParOf" srcId="{0E8DF56C-C12E-4AD3-AF06-CFF9C78165EC}" destId="{407B770F-2514-48DE-95F9-3F5BB0764E36}" srcOrd="1" destOrd="0" presId="urn:microsoft.com/office/officeart/2005/8/layout/radial6"/>
    <dgm:cxn modelId="{93650DDA-378E-40E1-B00B-47832D4B3A9F}" type="presParOf" srcId="{0E8DF56C-C12E-4AD3-AF06-CFF9C78165EC}" destId="{BBCBBB62-722F-4B7C-8D38-E7840D7CDCED}" srcOrd="2" destOrd="0" presId="urn:microsoft.com/office/officeart/2005/8/layout/radial6"/>
    <dgm:cxn modelId="{5D1C3232-431F-4390-8149-7B13683C3ED4}" type="presParOf" srcId="{0E8DF56C-C12E-4AD3-AF06-CFF9C78165EC}" destId="{115456E0-DFB8-4D8F-8908-44CFA14BF6DA}" srcOrd="3" destOrd="0" presId="urn:microsoft.com/office/officeart/2005/8/layout/radial6"/>
    <dgm:cxn modelId="{3BC7D42C-73CA-4845-A53B-96FD74CDCDD8}" type="presParOf" srcId="{0E8DF56C-C12E-4AD3-AF06-CFF9C78165EC}" destId="{0073AE18-AE7C-49B8-BCCF-44C29DE82F06}" srcOrd="4" destOrd="0" presId="urn:microsoft.com/office/officeart/2005/8/layout/radial6"/>
    <dgm:cxn modelId="{D87B5F56-747B-4E55-B726-37668D98DFF2}" type="presParOf" srcId="{0E8DF56C-C12E-4AD3-AF06-CFF9C78165EC}" destId="{865CCC84-9374-4FEB-A9CE-397FF5C38657}" srcOrd="5" destOrd="0" presId="urn:microsoft.com/office/officeart/2005/8/layout/radial6"/>
    <dgm:cxn modelId="{438E535A-9569-4D1B-BC61-1F96EC428965}" type="presParOf" srcId="{0E8DF56C-C12E-4AD3-AF06-CFF9C78165EC}" destId="{3021FDB7-B263-423F-98B9-BFAC9E806C47}" srcOrd="6" destOrd="0" presId="urn:microsoft.com/office/officeart/2005/8/layout/radial6"/>
    <dgm:cxn modelId="{3BD4014F-FB48-49C7-9E33-06F193D9CFA0}" type="presParOf" srcId="{0E8DF56C-C12E-4AD3-AF06-CFF9C78165EC}" destId="{32B547CB-F9B5-41A8-B97A-6E8733FADB10}" srcOrd="7" destOrd="0" presId="urn:microsoft.com/office/officeart/2005/8/layout/radial6"/>
    <dgm:cxn modelId="{59D98211-AA46-411B-A1D9-FF75A9A95FEC}" type="presParOf" srcId="{0E8DF56C-C12E-4AD3-AF06-CFF9C78165EC}" destId="{5EFAFD1A-DB22-4269-88E1-65E6E7B0EC1A}" srcOrd="8" destOrd="0" presId="urn:microsoft.com/office/officeart/2005/8/layout/radial6"/>
    <dgm:cxn modelId="{7BBA9267-BD8E-42FF-8E81-C3418E6E080A}" type="presParOf" srcId="{0E8DF56C-C12E-4AD3-AF06-CFF9C78165EC}" destId="{C8F444B6-260E-406F-BCC5-DFF54581CA42}" srcOrd="9" destOrd="0" presId="urn:microsoft.com/office/officeart/2005/8/layout/radial6"/>
    <dgm:cxn modelId="{70BD203A-3186-4F0D-8E9B-4A63C58AC80B}" type="presParOf" srcId="{0E8DF56C-C12E-4AD3-AF06-CFF9C78165EC}" destId="{3A6ED629-0871-4689-ABFD-047DBBB0B200}" srcOrd="10" destOrd="0" presId="urn:microsoft.com/office/officeart/2005/8/layout/radial6"/>
    <dgm:cxn modelId="{455DD9B3-0CE1-4AEE-8021-789DE79D62EB}" type="presParOf" srcId="{0E8DF56C-C12E-4AD3-AF06-CFF9C78165EC}" destId="{B42CC70D-5AD1-4127-AF00-6D420A0F0660}" srcOrd="11" destOrd="0" presId="urn:microsoft.com/office/officeart/2005/8/layout/radial6"/>
    <dgm:cxn modelId="{99BF502F-E7EC-40C8-9894-B268033B315B}" type="presParOf" srcId="{0E8DF56C-C12E-4AD3-AF06-CFF9C78165EC}" destId="{14890272-7AE4-4AE4-81CF-1BB623BCA94E}" srcOrd="12" destOrd="0" presId="urn:microsoft.com/office/officeart/2005/8/layout/radial6"/>
    <dgm:cxn modelId="{95990795-EEC4-41FA-9292-1394BE344293}" type="presParOf" srcId="{0E8DF56C-C12E-4AD3-AF06-CFF9C78165EC}" destId="{CA6D5986-111F-46B5-B7E4-4D46EB968DFD}" srcOrd="13" destOrd="0" presId="urn:microsoft.com/office/officeart/2005/8/layout/radial6"/>
    <dgm:cxn modelId="{315A0D52-950C-491F-96D1-B21906656F36}" type="presParOf" srcId="{0E8DF56C-C12E-4AD3-AF06-CFF9C78165EC}" destId="{97C3331C-9233-42EF-B4A9-F4FFE71DF6E5}" srcOrd="14" destOrd="0" presId="urn:microsoft.com/office/officeart/2005/8/layout/radial6"/>
    <dgm:cxn modelId="{222E232A-2185-468D-B396-FB6B909FFC08}" type="presParOf" srcId="{0E8DF56C-C12E-4AD3-AF06-CFF9C78165EC}" destId="{B68303C9-41CA-40CE-A6C9-F9F5D4320AC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DF861-6540-4256-9210-F65A62B008F4}">
      <dsp:nvSpPr>
        <dsp:cNvPr id="0" name=""/>
        <dsp:cNvSpPr/>
      </dsp:nvSpPr>
      <dsp:spPr>
        <a:xfrm>
          <a:off x="2063836" y="1654009"/>
          <a:ext cx="3614096" cy="22293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D60FB-6126-40C7-B1E6-785ED8D549F2}">
      <dsp:nvSpPr>
        <dsp:cNvPr id="0" name=""/>
        <dsp:cNvSpPr/>
      </dsp:nvSpPr>
      <dsp:spPr>
        <a:xfrm>
          <a:off x="2240884" y="1822412"/>
          <a:ext cx="3265772" cy="1879157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C8029D-4BBD-4101-95D0-9994F2AB6DC7}">
      <dsp:nvSpPr>
        <dsp:cNvPr id="0" name=""/>
        <dsp:cNvSpPr/>
      </dsp:nvSpPr>
      <dsp:spPr>
        <a:xfrm>
          <a:off x="2240884" y="3137020"/>
          <a:ext cx="3265772" cy="56829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0" numCol="1" spcCol="1270" anchor="b" anchorCtr="0">
          <a:noAutofit/>
        </a:bodyPr>
        <a:lstStyle/>
        <a:p>
          <a:pPr marL="0" lvl="0" indent="0" algn="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/>
              </a:solidFill>
            </a:rPr>
            <a:t>Is a shoe just a shoe?</a:t>
          </a:r>
        </a:p>
      </dsp:txBody>
      <dsp:txXfrm>
        <a:off x="2240884" y="3137020"/>
        <a:ext cx="3265772" cy="568291"/>
      </dsp:txXfrm>
    </dsp:sp>
    <dsp:sp modelId="{3941E8E3-E187-4449-B9DB-0532BADBF38C}">
      <dsp:nvSpPr>
        <dsp:cNvPr id="0" name=""/>
        <dsp:cNvSpPr/>
      </dsp:nvSpPr>
      <dsp:spPr>
        <a:xfrm>
          <a:off x="4130566" y="-92411"/>
          <a:ext cx="1702079" cy="181256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FC06A-3D1E-4867-AA58-B409CEBE5443}">
      <dsp:nvSpPr>
        <dsp:cNvPr id="0" name=""/>
        <dsp:cNvSpPr/>
      </dsp:nvSpPr>
      <dsp:spPr>
        <a:xfrm>
          <a:off x="3985904" y="-21739"/>
          <a:ext cx="1990762" cy="1671217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AFEA0F-040F-49EF-8A20-232C9BAFB24F}">
      <dsp:nvSpPr>
        <dsp:cNvPr id="0" name=""/>
        <dsp:cNvSpPr/>
      </dsp:nvSpPr>
      <dsp:spPr>
        <a:xfrm>
          <a:off x="4392494" y="188918"/>
          <a:ext cx="1239338" cy="37903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>
              <a:solidFill>
                <a:schemeClr val="tx1"/>
              </a:solidFill>
            </a:rPr>
            <a:t>FASTER</a:t>
          </a:r>
        </a:p>
      </dsp:txBody>
      <dsp:txXfrm>
        <a:off x="4392494" y="188918"/>
        <a:ext cx="1239338" cy="379039"/>
      </dsp:txXfrm>
    </dsp:sp>
    <dsp:sp modelId="{EE015953-1A8E-4E89-A633-268F781AAE46}">
      <dsp:nvSpPr>
        <dsp:cNvPr id="0" name=""/>
        <dsp:cNvSpPr/>
      </dsp:nvSpPr>
      <dsp:spPr>
        <a:xfrm>
          <a:off x="5797247" y="2517406"/>
          <a:ext cx="1720448" cy="10633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ADE47-798E-44C4-B951-214572C7C88D}">
      <dsp:nvSpPr>
        <dsp:cNvPr id="0" name=""/>
        <dsp:cNvSpPr/>
      </dsp:nvSpPr>
      <dsp:spPr>
        <a:xfrm>
          <a:off x="5885130" y="2605617"/>
          <a:ext cx="1545324" cy="888523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2B45C-01BD-4F43-BF78-210BDCE27F36}">
      <dsp:nvSpPr>
        <dsp:cNvPr id="0" name=""/>
        <dsp:cNvSpPr/>
      </dsp:nvSpPr>
      <dsp:spPr>
        <a:xfrm>
          <a:off x="5885130" y="3115636"/>
          <a:ext cx="1545324" cy="37903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Social Class</a:t>
          </a:r>
        </a:p>
      </dsp:txBody>
      <dsp:txXfrm>
        <a:off x="5885130" y="3115636"/>
        <a:ext cx="1545324" cy="379039"/>
      </dsp:txXfrm>
    </dsp:sp>
    <dsp:sp modelId="{52A83089-3B6E-480C-8D78-87341B592D80}">
      <dsp:nvSpPr>
        <dsp:cNvPr id="0" name=""/>
        <dsp:cNvSpPr/>
      </dsp:nvSpPr>
      <dsp:spPr>
        <a:xfrm>
          <a:off x="1911922" y="3912531"/>
          <a:ext cx="1837466" cy="143357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035B3-00C0-468D-992A-18E225CC68C5}">
      <dsp:nvSpPr>
        <dsp:cNvPr id="0" name=""/>
        <dsp:cNvSpPr/>
      </dsp:nvSpPr>
      <dsp:spPr>
        <a:xfrm>
          <a:off x="1893531" y="4025745"/>
          <a:ext cx="1700406" cy="1260900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B17A0-4414-4BF7-AA12-6E9DB464583B}">
      <dsp:nvSpPr>
        <dsp:cNvPr id="0" name=""/>
        <dsp:cNvSpPr/>
      </dsp:nvSpPr>
      <dsp:spPr>
        <a:xfrm>
          <a:off x="1897074" y="4817833"/>
          <a:ext cx="1678466" cy="3997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Transitions</a:t>
          </a:r>
        </a:p>
      </dsp:txBody>
      <dsp:txXfrm>
        <a:off x="1897074" y="4817833"/>
        <a:ext cx="1678466" cy="399730"/>
      </dsp:txXfrm>
    </dsp:sp>
    <dsp:sp modelId="{804A422D-C854-4253-A132-63AE3E6739D2}">
      <dsp:nvSpPr>
        <dsp:cNvPr id="0" name=""/>
        <dsp:cNvSpPr/>
      </dsp:nvSpPr>
      <dsp:spPr>
        <a:xfrm>
          <a:off x="5135882" y="3995605"/>
          <a:ext cx="1486949" cy="14429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447C5-F704-41BD-BB6D-CB69ACD16D5C}">
      <dsp:nvSpPr>
        <dsp:cNvPr id="0" name=""/>
        <dsp:cNvSpPr/>
      </dsp:nvSpPr>
      <dsp:spPr>
        <a:xfrm>
          <a:off x="5221198" y="4084351"/>
          <a:ext cx="1311825" cy="1267562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2B1E0-9FAC-4DB5-A5A4-3F65CD0CC231}">
      <dsp:nvSpPr>
        <dsp:cNvPr id="0" name=""/>
        <dsp:cNvSpPr/>
      </dsp:nvSpPr>
      <dsp:spPr>
        <a:xfrm>
          <a:off x="5221198" y="4972874"/>
          <a:ext cx="1311825" cy="37903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5240" rIns="4572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6">
                  <a:lumMod val="75000"/>
                </a:schemeClr>
              </a:solidFill>
            </a:rPr>
            <a:t>Nostalgia</a:t>
          </a:r>
        </a:p>
      </dsp:txBody>
      <dsp:txXfrm>
        <a:off x="5221198" y="4972874"/>
        <a:ext cx="1311825" cy="3790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303C9-41CA-40CE-A6C9-F9F5D4320AC1}">
      <dsp:nvSpPr>
        <dsp:cNvPr id="0" name=""/>
        <dsp:cNvSpPr/>
      </dsp:nvSpPr>
      <dsp:spPr>
        <a:xfrm>
          <a:off x="1719751" y="655725"/>
          <a:ext cx="4244882" cy="4244882"/>
        </a:xfrm>
        <a:prstGeom prst="blockArc">
          <a:avLst>
            <a:gd name="adj1" fmla="val 11880000"/>
            <a:gd name="adj2" fmla="val 16200000"/>
            <a:gd name="adj3" fmla="val 4643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90272-7AE4-4AE4-81CF-1BB623BCA94E}">
      <dsp:nvSpPr>
        <dsp:cNvPr id="0" name=""/>
        <dsp:cNvSpPr/>
      </dsp:nvSpPr>
      <dsp:spPr>
        <a:xfrm>
          <a:off x="1719751" y="655725"/>
          <a:ext cx="4244882" cy="4244882"/>
        </a:xfrm>
        <a:prstGeom prst="blockArc">
          <a:avLst>
            <a:gd name="adj1" fmla="val 7560000"/>
            <a:gd name="adj2" fmla="val 11880000"/>
            <a:gd name="adj3" fmla="val 4643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444B6-260E-406F-BCC5-DFF54581CA42}">
      <dsp:nvSpPr>
        <dsp:cNvPr id="0" name=""/>
        <dsp:cNvSpPr/>
      </dsp:nvSpPr>
      <dsp:spPr>
        <a:xfrm>
          <a:off x="1719751" y="655725"/>
          <a:ext cx="4244882" cy="4244882"/>
        </a:xfrm>
        <a:prstGeom prst="blockArc">
          <a:avLst>
            <a:gd name="adj1" fmla="val 3240000"/>
            <a:gd name="adj2" fmla="val 7560000"/>
            <a:gd name="adj3" fmla="val 4643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1FDB7-B263-423F-98B9-BFAC9E806C47}">
      <dsp:nvSpPr>
        <dsp:cNvPr id="0" name=""/>
        <dsp:cNvSpPr/>
      </dsp:nvSpPr>
      <dsp:spPr>
        <a:xfrm>
          <a:off x="1719751" y="655725"/>
          <a:ext cx="4244882" cy="4244882"/>
        </a:xfrm>
        <a:prstGeom prst="blockArc">
          <a:avLst>
            <a:gd name="adj1" fmla="val 20520000"/>
            <a:gd name="adj2" fmla="val 3240000"/>
            <a:gd name="adj3" fmla="val 4643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456E0-DFB8-4D8F-8908-44CFA14BF6DA}">
      <dsp:nvSpPr>
        <dsp:cNvPr id="0" name=""/>
        <dsp:cNvSpPr/>
      </dsp:nvSpPr>
      <dsp:spPr>
        <a:xfrm>
          <a:off x="1719751" y="655725"/>
          <a:ext cx="4244882" cy="4244882"/>
        </a:xfrm>
        <a:prstGeom prst="blockArc">
          <a:avLst>
            <a:gd name="adj1" fmla="val 16200000"/>
            <a:gd name="adj2" fmla="val 20520000"/>
            <a:gd name="adj3" fmla="val 464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F4874-080D-4681-927C-1E0D1A0A2417}">
      <dsp:nvSpPr>
        <dsp:cNvPr id="0" name=""/>
        <dsp:cNvSpPr/>
      </dsp:nvSpPr>
      <dsp:spPr>
        <a:xfrm>
          <a:off x="2864607" y="1800581"/>
          <a:ext cx="1955170" cy="19551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rPr>
            <a:t>MARKETING</a:t>
          </a:r>
        </a:p>
      </dsp:txBody>
      <dsp:txXfrm>
        <a:off x="3150935" y="2086909"/>
        <a:ext cx="1382514" cy="1382514"/>
      </dsp:txXfrm>
    </dsp:sp>
    <dsp:sp modelId="{407B770F-2514-48DE-95F9-3F5BB0764E36}">
      <dsp:nvSpPr>
        <dsp:cNvPr id="0" name=""/>
        <dsp:cNvSpPr/>
      </dsp:nvSpPr>
      <dsp:spPr>
        <a:xfrm>
          <a:off x="3010298" y="-126899"/>
          <a:ext cx="1663789" cy="16637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 dirty="0">
              <a:latin typeface="Gill Sans MT" panose="020B0502020104020203" pitchFamily="34" charset="0"/>
            </a:rPr>
            <a:t>Research &amp; Innovation</a:t>
          </a:r>
        </a:p>
      </dsp:txBody>
      <dsp:txXfrm>
        <a:off x="3253954" y="116757"/>
        <a:ext cx="1176477" cy="1176477"/>
      </dsp:txXfrm>
    </dsp:sp>
    <dsp:sp modelId="{0073AE18-AE7C-49B8-BCCF-44C29DE82F06}">
      <dsp:nvSpPr>
        <dsp:cNvPr id="0" name=""/>
        <dsp:cNvSpPr/>
      </dsp:nvSpPr>
      <dsp:spPr>
        <a:xfrm>
          <a:off x="4982000" y="1305626"/>
          <a:ext cx="1663789" cy="1663789"/>
        </a:xfrm>
        <a:prstGeom prst="ellips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 dirty="0">
              <a:latin typeface="Gill Sans MT" panose="020B0502020104020203" pitchFamily="34" charset="0"/>
            </a:rPr>
            <a:t>Brand </a:t>
          </a:r>
          <a:r>
            <a:rPr lang="en-AU" sz="1600" b="1" kern="1200" dirty="0" err="1">
              <a:latin typeface="Gill Sans MT" panose="020B0502020104020203" pitchFamily="34" charset="0"/>
            </a:rPr>
            <a:t>Mngmt</a:t>
          </a:r>
          <a:endParaRPr lang="en-AU" sz="1600" b="1" kern="1200" dirty="0">
            <a:latin typeface="Gill Sans MT" panose="020B0502020104020203" pitchFamily="34" charset="0"/>
          </a:endParaRPr>
        </a:p>
      </dsp:txBody>
      <dsp:txXfrm>
        <a:off x="5225656" y="1549282"/>
        <a:ext cx="1176477" cy="1176477"/>
      </dsp:txXfrm>
    </dsp:sp>
    <dsp:sp modelId="{32B547CB-F9B5-41A8-B97A-6E8733FADB10}">
      <dsp:nvSpPr>
        <dsp:cNvPr id="0" name=""/>
        <dsp:cNvSpPr/>
      </dsp:nvSpPr>
      <dsp:spPr>
        <a:xfrm>
          <a:off x="4228877" y="3623501"/>
          <a:ext cx="1663789" cy="1663789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 dirty="0" err="1">
              <a:latin typeface="Gill Sans MT" panose="020B0502020104020203" pitchFamily="34" charset="0"/>
            </a:rPr>
            <a:t>Comms</a:t>
          </a:r>
          <a:r>
            <a:rPr lang="en-AU" sz="1600" b="1" kern="1200" dirty="0">
              <a:latin typeface="Gill Sans MT" panose="020B0502020104020203" pitchFamily="34" charset="0"/>
            </a:rPr>
            <a:t>: Advertising &amp; PR</a:t>
          </a:r>
        </a:p>
      </dsp:txBody>
      <dsp:txXfrm>
        <a:off x="4472533" y="3867157"/>
        <a:ext cx="1176477" cy="1176477"/>
      </dsp:txXfrm>
    </dsp:sp>
    <dsp:sp modelId="{3A6ED629-0871-4689-ABFD-047DBBB0B200}">
      <dsp:nvSpPr>
        <dsp:cNvPr id="0" name=""/>
        <dsp:cNvSpPr/>
      </dsp:nvSpPr>
      <dsp:spPr>
        <a:xfrm>
          <a:off x="1791718" y="3623501"/>
          <a:ext cx="1663789" cy="1663789"/>
        </a:xfrm>
        <a:prstGeom prst="ellips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 dirty="0">
              <a:latin typeface="Gill Sans MT" panose="020B0502020104020203" pitchFamily="34" charset="0"/>
            </a:rPr>
            <a:t>Retail </a:t>
          </a:r>
          <a:r>
            <a:rPr lang="en-AU" sz="1600" b="1" kern="1200" dirty="0" err="1">
              <a:latin typeface="Gill Sans MT" panose="020B0502020104020203" pitchFamily="34" charset="0"/>
            </a:rPr>
            <a:t>Mngmt</a:t>
          </a:r>
          <a:r>
            <a:rPr lang="en-AU" sz="1600" b="1" kern="1200" dirty="0">
              <a:latin typeface="Gill Sans MT" panose="020B0502020104020203" pitchFamily="34" charset="0"/>
            </a:rPr>
            <a:t> &amp; Buying</a:t>
          </a:r>
        </a:p>
      </dsp:txBody>
      <dsp:txXfrm>
        <a:off x="2035374" y="3867157"/>
        <a:ext cx="1176477" cy="1176477"/>
      </dsp:txXfrm>
    </dsp:sp>
    <dsp:sp modelId="{CA6D5986-111F-46B5-B7E4-4D46EB968DFD}">
      <dsp:nvSpPr>
        <dsp:cNvPr id="0" name=""/>
        <dsp:cNvSpPr/>
      </dsp:nvSpPr>
      <dsp:spPr>
        <a:xfrm>
          <a:off x="1069409" y="1351160"/>
          <a:ext cx="1602160" cy="1572721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Gill Sans MT" panose="020B0502020104020203" pitchFamily="34" charset="0"/>
            </a:rPr>
            <a:t>Social Marketing</a:t>
          </a:r>
        </a:p>
      </dsp:txBody>
      <dsp:txXfrm>
        <a:off x="1304040" y="1581480"/>
        <a:ext cx="1132898" cy="1112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825B7-5167-41A7-A196-39778576799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BA984-614A-4334-BFC7-784AB3E996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63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025" y="0"/>
            <a:ext cx="6616700" cy="3722688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3868978"/>
            <a:ext cx="5438140" cy="586292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Char char="-"/>
            </a:pPr>
            <a:endParaRPr lang="en-AU" sz="1400" b="1" dirty="0"/>
          </a:p>
        </p:txBody>
      </p:sp>
    </p:spTree>
    <p:extLst>
      <p:ext uri="{BB962C8B-B14F-4D97-AF65-F5344CB8AC3E}">
        <p14:creationId xmlns:p14="http://schemas.microsoft.com/office/powerpoint/2010/main" val="42192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endParaRPr lang="en-US" sz="1400" b="1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79172-FD23-48D2-BA5C-8CA228E1C473}" type="slidenum">
              <a: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03233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endParaRPr lang="en-US" sz="1400" b="1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79172-FD23-48D2-BA5C-8CA228E1C473}" type="slidenum">
              <a: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7471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endParaRPr lang="en-US" sz="1400" b="1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79172-FD23-48D2-BA5C-8CA228E1C473}" type="slidenum">
              <a: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0639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endParaRPr lang="en-US" sz="1400" b="1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79172-FD23-48D2-BA5C-8CA228E1C473}" type="slidenum">
              <a: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5858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BB96F-98A2-46F2-A9F7-D5167D05D016}" type="slidenum">
              <a: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5743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BB96F-98A2-46F2-A9F7-D5167D05D016}" type="slidenum">
              <a: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289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BB96F-98A2-46F2-A9F7-D5167D05D016}" type="slidenum">
              <a:rPr kumimoji="0" lang="en-A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9407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0" b="26134"/>
          <a:stretch/>
        </p:blipFill>
        <p:spPr>
          <a:xfrm>
            <a:off x="1803971" y="1545967"/>
            <a:ext cx="8657700" cy="401822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726" y="559996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592494"/>
          </a:xfrm>
          <a:prstGeom prst="rect">
            <a:avLst/>
          </a:prstGeom>
          <a:solidFill>
            <a:srgbClr val="094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72" y="58631"/>
            <a:ext cx="1475232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581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1417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FF8106E-555A-4821-A771-D951E87A0954}"/>
              </a:ext>
            </a:extLst>
          </p:cNvPr>
          <p:cNvSpPr/>
          <p:nvPr userDrawn="1"/>
        </p:nvSpPr>
        <p:spPr>
          <a:xfrm>
            <a:off x="8688330" y="0"/>
            <a:ext cx="3513137" cy="6865938"/>
          </a:xfrm>
          <a:prstGeom prst="rect">
            <a:avLst/>
          </a:prstGeom>
          <a:solidFill>
            <a:srgbClr val="0941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" name="Picture 6" descr="Linework pattern_Movement.png">
            <a:extLst>
              <a:ext uri="{FF2B5EF4-FFF2-40B4-BE49-F238E27FC236}">
                <a16:creationId xmlns:a16="http://schemas.microsoft.com/office/drawing/2014/main" id="{D0ED3437-B195-46C3-ADBE-AAF66093CA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967" y="0"/>
            <a:ext cx="34925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6D344-8D1F-4D30-B521-12EC272690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17" y="1002969"/>
            <a:ext cx="4860000" cy="4860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C3997-2B6D-4C04-B3AE-8A12397FE52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66751" y="6035675"/>
            <a:ext cx="6841067" cy="615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94183"/>
                </a:solidFill>
                <a:latin typeface="+mn-lt"/>
                <a:cs typeface="Source Sans Pro"/>
              </a:defRPr>
            </a:lvl1pPr>
            <a:lvl2pPr>
              <a:defRPr sz="2000" b="0" i="0">
                <a:solidFill>
                  <a:srgbClr val="094183"/>
                </a:solidFill>
                <a:latin typeface="+mn-lt"/>
                <a:cs typeface="Source Sans Pro"/>
              </a:defRPr>
            </a:lvl2pPr>
            <a:lvl3pPr>
              <a:defRPr sz="1800" b="0" i="0">
                <a:solidFill>
                  <a:srgbClr val="094183"/>
                </a:solidFill>
                <a:latin typeface="+mn-lt"/>
                <a:cs typeface="Source Sans Pro"/>
              </a:defRPr>
            </a:lvl3pPr>
            <a:lvl4pPr>
              <a:defRPr sz="1600" b="0" i="0">
                <a:solidFill>
                  <a:srgbClr val="094183"/>
                </a:solidFill>
                <a:latin typeface="+mn-lt"/>
                <a:cs typeface="Source Sans Pro"/>
              </a:defRPr>
            </a:lvl4pPr>
            <a:lvl5pPr>
              <a:defRPr sz="1600" b="0" i="0">
                <a:solidFill>
                  <a:srgbClr val="094183"/>
                </a:solidFill>
                <a:latin typeface="+mn-lt"/>
                <a:cs typeface="Source Sans Pro"/>
              </a:defRPr>
            </a:lvl5pPr>
          </a:lstStyle>
          <a:p>
            <a:pPr lvl="0"/>
            <a:r>
              <a:rPr lang="en-AU" dirty="0"/>
              <a:t>Other logos (view final slide for instructions)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E6E43-F4C5-4E29-B81C-F0574D2350C5}"/>
              </a:ext>
            </a:extLst>
          </p:cNvPr>
          <p:cNvCxnSpPr/>
          <p:nvPr userDrawn="1"/>
        </p:nvCxnSpPr>
        <p:spPr>
          <a:xfrm>
            <a:off x="666751" y="1936750"/>
            <a:ext cx="169333" cy="0"/>
          </a:xfrm>
          <a:prstGeom prst="line">
            <a:avLst/>
          </a:prstGeom>
          <a:ln w="6350">
            <a:solidFill>
              <a:srgbClr val="09418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66751" y="2027642"/>
            <a:ext cx="3784227" cy="5758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90000"/>
              </a:lnSpc>
              <a:buNone/>
              <a:defRPr sz="1600" b="0" i="0" baseline="0">
                <a:solidFill>
                  <a:srgbClr val="094183"/>
                </a:solidFill>
                <a:latin typeface="+mn-lt"/>
                <a:cs typeface="Source Sans Pro Semibol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 dirty="0"/>
              <a:t>Click to edit identifier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4264B7E-9D51-4A56-B519-3F29A458F09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6751" y="5164139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>
                <a:solidFill>
                  <a:srgbClr val="094183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15B739-5050-43E7-9194-478B77340503}"/>
              </a:ext>
            </a:extLst>
          </p:cNvPr>
          <p:cNvSpPr/>
          <p:nvPr userDrawn="1"/>
        </p:nvSpPr>
        <p:spPr>
          <a:xfrm>
            <a:off x="6635617" y="1002969"/>
            <a:ext cx="1040400" cy="1041804"/>
          </a:xfrm>
          <a:custGeom>
            <a:avLst/>
            <a:gdLst>
              <a:gd name="connsiteX0" fmla="*/ 0 w 5058697"/>
              <a:gd name="connsiteY0" fmla="*/ 5058697 h 5058697"/>
              <a:gd name="connsiteX1" fmla="*/ 0 w 5058697"/>
              <a:gd name="connsiteY1" fmla="*/ 0 h 5058697"/>
              <a:gd name="connsiteX2" fmla="*/ 5058697 w 5058697"/>
              <a:gd name="connsiteY2" fmla="*/ 0 h 5058697"/>
              <a:gd name="connsiteX3" fmla="*/ 3642852 w 5058697"/>
              <a:gd name="connsiteY3" fmla="*/ 1415845 h 5058697"/>
              <a:gd name="connsiteX4" fmla="*/ 1415845 w 5058697"/>
              <a:gd name="connsiteY4" fmla="*/ 1415845 h 5058697"/>
              <a:gd name="connsiteX5" fmla="*/ 1415845 w 5058697"/>
              <a:gd name="connsiteY5" fmla="*/ 3598607 h 5058697"/>
              <a:gd name="connsiteX6" fmla="*/ 0 w 5058697"/>
              <a:gd name="connsiteY6" fmla="*/ 5058697 h 50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8697" h="5058697">
                <a:moveTo>
                  <a:pt x="0" y="5058697"/>
                </a:moveTo>
                <a:lnTo>
                  <a:pt x="0" y="0"/>
                </a:lnTo>
                <a:lnTo>
                  <a:pt x="5058697" y="0"/>
                </a:lnTo>
                <a:lnTo>
                  <a:pt x="3642852" y="1415845"/>
                </a:lnTo>
                <a:lnTo>
                  <a:pt x="1415845" y="1415845"/>
                </a:lnTo>
                <a:lnTo>
                  <a:pt x="1415845" y="3598607"/>
                </a:lnTo>
                <a:lnTo>
                  <a:pt x="0" y="5058697"/>
                </a:lnTo>
                <a:close/>
              </a:path>
            </a:pathLst>
          </a:custGeom>
          <a:solidFill>
            <a:srgbClr val="094183">
              <a:alpha val="88000"/>
            </a:srgbClr>
          </a:solidFill>
          <a:ln w="3643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AFB76E-FA7E-468B-9B25-82350B302884}"/>
              </a:ext>
            </a:extLst>
          </p:cNvPr>
          <p:cNvSpPr/>
          <p:nvPr userDrawn="1"/>
        </p:nvSpPr>
        <p:spPr>
          <a:xfrm rot="10800000">
            <a:off x="10455217" y="4823628"/>
            <a:ext cx="1040400" cy="1041804"/>
          </a:xfrm>
          <a:custGeom>
            <a:avLst/>
            <a:gdLst>
              <a:gd name="connsiteX0" fmla="*/ 0 w 5058697"/>
              <a:gd name="connsiteY0" fmla="*/ 5058697 h 5058697"/>
              <a:gd name="connsiteX1" fmla="*/ 0 w 5058697"/>
              <a:gd name="connsiteY1" fmla="*/ 0 h 5058697"/>
              <a:gd name="connsiteX2" fmla="*/ 5058697 w 5058697"/>
              <a:gd name="connsiteY2" fmla="*/ 0 h 5058697"/>
              <a:gd name="connsiteX3" fmla="*/ 3642852 w 5058697"/>
              <a:gd name="connsiteY3" fmla="*/ 1415845 h 5058697"/>
              <a:gd name="connsiteX4" fmla="*/ 1415845 w 5058697"/>
              <a:gd name="connsiteY4" fmla="*/ 1415845 h 5058697"/>
              <a:gd name="connsiteX5" fmla="*/ 1415845 w 5058697"/>
              <a:gd name="connsiteY5" fmla="*/ 3598607 h 5058697"/>
              <a:gd name="connsiteX6" fmla="*/ 0 w 5058697"/>
              <a:gd name="connsiteY6" fmla="*/ 5058697 h 505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58697" h="5058697">
                <a:moveTo>
                  <a:pt x="0" y="5058697"/>
                </a:moveTo>
                <a:lnTo>
                  <a:pt x="0" y="0"/>
                </a:lnTo>
                <a:lnTo>
                  <a:pt x="5058697" y="0"/>
                </a:lnTo>
                <a:lnTo>
                  <a:pt x="3642852" y="1415845"/>
                </a:lnTo>
                <a:lnTo>
                  <a:pt x="1415845" y="1415845"/>
                </a:lnTo>
                <a:lnTo>
                  <a:pt x="1415845" y="3598607"/>
                </a:lnTo>
                <a:lnTo>
                  <a:pt x="0" y="5058697"/>
                </a:lnTo>
                <a:close/>
              </a:path>
            </a:pathLst>
          </a:custGeom>
          <a:solidFill>
            <a:srgbClr val="094183">
              <a:alpha val="88000"/>
            </a:srgbClr>
          </a:solidFill>
          <a:ln w="3643" cap="flat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AU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4A8EF94-6683-4CED-9E46-F98426BD5F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752" y="2771856"/>
            <a:ext cx="5439080" cy="122282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en-AU" dirty="0"/>
              <a:t>Click to edit title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508E390-9CD9-428F-AF95-BA688935A0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6752" y="4087316"/>
            <a:ext cx="5439080" cy="9298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+mn-lt"/>
                <a:cs typeface="Source Sans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subtitle</a:t>
            </a:r>
            <a:endParaRPr lang="en-US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62F27FC6-A9AE-48DD-870E-5A0BA48B26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800" y="411929"/>
            <a:ext cx="990000" cy="9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3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7AC3EC-31A1-496F-9A99-8D98F70361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924984" y="19304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28665"/>
            <a:ext cx="10972800" cy="4298003"/>
          </a:xfrm>
          <a:prstGeom prst="rect">
            <a:avLst/>
          </a:prstGeom>
        </p:spPr>
        <p:txBody>
          <a:bodyPr/>
          <a:lstStyle>
            <a:lvl1pPr>
              <a:defRPr sz="3200" b="0" i="0">
                <a:solidFill>
                  <a:schemeClr val="tx2"/>
                </a:solidFill>
                <a:latin typeface="+mn-lt"/>
                <a:cs typeface="Source Sans Pro"/>
              </a:defRPr>
            </a:lvl1pPr>
            <a:lvl2pPr>
              <a:defRPr sz="3200" b="0" i="0">
                <a:solidFill>
                  <a:schemeClr val="tx2"/>
                </a:solidFill>
                <a:latin typeface="+mn-lt"/>
                <a:cs typeface="Source Sans Pro"/>
              </a:defRPr>
            </a:lvl2pPr>
            <a:lvl3pPr>
              <a:defRPr sz="2800" b="0" i="0">
                <a:solidFill>
                  <a:schemeClr val="tx2"/>
                </a:solidFill>
                <a:latin typeface="+mn-lt"/>
                <a:cs typeface="Source Sans Pro"/>
              </a:defRPr>
            </a:lvl3pPr>
            <a:lvl4pPr>
              <a:defRPr sz="2400" b="0" i="0">
                <a:solidFill>
                  <a:schemeClr val="tx2"/>
                </a:solidFill>
                <a:latin typeface="+mn-lt"/>
                <a:cs typeface="Source Sans Pro"/>
              </a:defRPr>
            </a:lvl4pPr>
            <a:lvl5pPr>
              <a:defRPr sz="2400" b="0" i="0">
                <a:solidFill>
                  <a:schemeClr val="tx2"/>
                </a:solidFill>
                <a:latin typeface="+mn-lt"/>
                <a:cs typeface="Source Sans Pro"/>
              </a:defRPr>
            </a:lvl5pPr>
          </a:lstStyle>
          <a:p>
            <a:pPr lvl="0"/>
            <a:r>
              <a:rPr lang="en-AU" dirty="0"/>
              <a:t>Click to edit text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C86DD3-0C25-41D3-8D2E-5EEC8EC79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8246" y="346978"/>
            <a:ext cx="9744153" cy="112928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3200" b="1">
                <a:solidFill>
                  <a:srgbClr val="094183"/>
                </a:solidFill>
                <a:latin typeface="+mj-lt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en-AU" dirty="0"/>
              <a:t>Click to edit title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B64AEEA-2D1D-4FC7-B62A-49E467A418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800" y="411929"/>
            <a:ext cx="990000" cy="99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E5E481-844A-48E9-BD5A-08AA3CC7D1AD}"/>
              </a:ext>
            </a:extLst>
          </p:cNvPr>
          <p:cNvSpPr/>
          <p:nvPr userDrawn="1"/>
        </p:nvSpPr>
        <p:spPr>
          <a:xfrm>
            <a:off x="0" y="6119814"/>
            <a:ext cx="12192000" cy="738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303401-E303-4B1A-8F38-7A1121D40320}"/>
              </a:ext>
            </a:extLst>
          </p:cNvPr>
          <p:cNvCxnSpPr/>
          <p:nvPr userDrawn="1"/>
        </p:nvCxnSpPr>
        <p:spPr>
          <a:xfrm>
            <a:off x="0" y="6106165"/>
            <a:ext cx="12202584" cy="0"/>
          </a:xfrm>
          <a:prstGeom prst="line">
            <a:avLst/>
          </a:prstGeom>
          <a:ln w="12700">
            <a:solidFill>
              <a:srgbClr val="0B2F7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60E0D32-D4FA-4401-81A5-425462F8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72214"/>
            <a:ext cx="2844800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94183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C554363-9BAC-457F-9585-A8A8948B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72214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94183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274D2B6-1D51-4D70-9ABD-1F88EDCA2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5800" y="6272213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94183"/>
                </a:solidFill>
                <a:latin typeface="+mn-lt"/>
              </a:defRPr>
            </a:lvl1pPr>
          </a:lstStyle>
          <a:p>
            <a:pPr>
              <a:defRPr/>
            </a:pPr>
            <a:fld id="{7236C267-1906-4858-B745-2210CF910CB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16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>
            <a:extLst/>
          </p:cNvPr>
          <p:cNvSpPr>
            <a:spLocks noChangeShapeType="1"/>
          </p:cNvSpPr>
          <p:nvPr/>
        </p:nvSpPr>
        <p:spPr bwMode="auto">
          <a:xfrm>
            <a:off x="2417233" y="107951"/>
            <a:ext cx="0" cy="8620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AU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Line 3">
            <a:extLst/>
          </p:cNvPr>
          <p:cNvSpPr>
            <a:spLocks noChangeShapeType="1"/>
          </p:cNvSpPr>
          <p:nvPr/>
        </p:nvSpPr>
        <p:spPr bwMode="auto">
          <a:xfrm>
            <a:off x="3657600" y="107951"/>
            <a:ext cx="2117" cy="5191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AU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6" name="Picture 4" descr="5011_PPT_BG_End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>
            <a:extLst/>
          </p:cNvPr>
          <p:cNvSpPr>
            <a:spLocks noChangeShapeType="1"/>
          </p:cNvSpPr>
          <p:nvPr/>
        </p:nvSpPr>
        <p:spPr bwMode="auto">
          <a:xfrm>
            <a:off x="4193118" y="1785938"/>
            <a:ext cx="2116" cy="13128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AU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8" name="Picture 6" descr="UOM-Rev3D_S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33" y="1752600"/>
            <a:ext cx="1797051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4470400" y="1905000"/>
            <a:ext cx="7315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256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609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88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4328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252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8134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1372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8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0" b="26134"/>
          <a:stretch/>
        </p:blipFill>
        <p:spPr>
          <a:xfrm>
            <a:off x="1403279" y="1905003"/>
            <a:ext cx="8657700" cy="401822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371600" y="1905003"/>
            <a:ext cx="8699500" cy="426719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592494"/>
          </a:xfrm>
          <a:prstGeom prst="rect">
            <a:avLst/>
          </a:prstGeom>
          <a:solidFill>
            <a:srgbClr val="094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72" y="58631"/>
            <a:ext cx="1475232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20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428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247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662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3059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"/>
            <a:ext cx="26924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8740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8164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45733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AAC8D-6DC3-4E48-9354-3F3012EA7CD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71599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1D9ED-3ED9-4919-8C63-22E5B77FA81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56218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6412E-FF5D-4587-A749-02ECB95D6C8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25662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A1D6A-4D83-4897-BD78-E3843268A6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51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5D48D-B440-4952-BE6C-FF698D32E80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6252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2081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E6FCC-4FCA-44F4-9BB1-FC6B8500F1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6326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7838A-559E-4592-8A8F-860CE5DFA1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60998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7C44C-7A90-4DC1-ABF5-4B8681522EF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31196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439E8-0AFB-4E3B-9431-A4F8D39A7D9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57271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48786-42D8-41D1-BC2E-89BDF67055F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40337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CB513-46B7-47C1-9E96-0F37F2F0033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61495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490BB-BE93-4DA8-8E25-A41E6C700B7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9996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30E1A-BD2A-4D0F-B32D-2E057B5BBB7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3741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67039-C6AB-482E-92BE-E57ABBE62BD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5392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03517-3C61-49A8-A0F8-98DAB8DA8D5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447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43285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40E64-80C1-4A14-8A81-F122017D3B7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424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AC10A-8878-4BB3-A7A6-0A0CB1B8DEF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6576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DD60C-6559-442B-A0CD-21556B1EA43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3133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BE35F-1EB8-49E3-B28B-16975AA9A82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5787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B81F-45C2-4796-90AA-5D7E183613F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37970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ECB76-D177-43C2-A164-6829DB4A466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069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1EFD3-7345-4E7D-8146-589A92643C9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0538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AF00E-93ED-4BE6-99CB-AA77DB3CA77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8121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30C48-A3F6-41C2-855F-3917F43FA37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6034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5830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62103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5380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0217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2996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9783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9352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5199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51403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258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49067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277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0164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70751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32540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19225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864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8434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4858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85517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56457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46639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153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21528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32951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2700"/>
            <a:r>
              <a:rPr lang="en-US" spc="-5"/>
              <a:t>C</a:t>
            </a:r>
            <a:r>
              <a:rPr lang="en-US" spc="-10"/>
              <a:t>a</a:t>
            </a:r>
            <a:r>
              <a:rPr lang="en-US" spc="-5"/>
              <a:t>sh</a:t>
            </a:r>
            <a:r>
              <a:rPr lang="en-US"/>
              <a:t>l</a:t>
            </a:r>
            <a:r>
              <a:rPr lang="en-US" spc="-5"/>
              <a:t>es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Deb</a:t>
            </a:r>
            <a:r>
              <a:rPr lang="en-US" spc="-10"/>
              <a:t>i</a:t>
            </a:r>
            <a:r>
              <a:rPr lang="en-US"/>
              <a:t>t </a:t>
            </a:r>
            <a:r>
              <a:rPr lang="en-US" spc="-5"/>
              <a:t>C</a:t>
            </a:r>
            <a:r>
              <a:rPr lang="en-US" spc="-10"/>
              <a:t>a</a:t>
            </a:r>
            <a:r>
              <a:rPr lang="en-US"/>
              <a:t>rd</a:t>
            </a:r>
            <a:r>
              <a:rPr lang="en-US" spc="-5"/>
              <a:t> Tr</a:t>
            </a:r>
            <a:r>
              <a:rPr lang="en-US" spc="-10"/>
              <a:t>ia</a:t>
            </a:r>
            <a:r>
              <a:rPr lang="en-US"/>
              <a:t>l</a:t>
            </a:r>
            <a:r>
              <a:rPr lang="en-US" spc="-10"/>
              <a:t> </a:t>
            </a:r>
            <a:r>
              <a:rPr lang="en-US"/>
              <a:t>Progre</a:t>
            </a:r>
            <a:r>
              <a:rPr lang="en-US" spc="-5"/>
              <a:t>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R</a:t>
            </a:r>
            <a:r>
              <a:rPr lang="en-US" spc="-10"/>
              <a:t>e</a:t>
            </a:r>
            <a:r>
              <a:rPr lang="en-US" spc="-5"/>
              <a:t>port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10489"/>
            <a:fld id="{81D60167-4931-47E6-BA6A-407CBD079E47}" type="slidenum">
              <a:rPr lang="en-AU" smtClean="0"/>
              <a:pPr marL="110489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99321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5A6F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2700"/>
            <a:r>
              <a:rPr lang="en-US" spc="-5"/>
              <a:t>C</a:t>
            </a:r>
            <a:r>
              <a:rPr lang="en-US" spc="-10"/>
              <a:t>a</a:t>
            </a:r>
            <a:r>
              <a:rPr lang="en-US" spc="-5"/>
              <a:t>sh</a:t>
            </a:r>
            <a:r>
              <a:rPr lang="en-US"/>
              <a:t>l</a:t>
            </a:r>
            <a:r>
              <a:rPr lang="en-US" spc="-5"/>
              <a:t>es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Deb</a:t>
            </a:r>
            <a:r>
              <a:rPr lang="en-US" spc="-10"/>
              <a:t>i</a:t>
            </a:r>
            <a:r>
              <a:rPr lang="en-US"/>
              <a:t>t </a:t>
            </a:r>
            <a:r>
              <a:rPr lang="en-US" spc="-5"/>
              <a:t>C</a:t>
            </a:r>
            <a:r>
              <a:rPr lang="en-US" spc="-10"/>
              <a:t>a</a:t>
            </a:r>
            <a:r>
              <a:rPr lang="en-US"/>
              <a:t>rd</a:t>
            </a:r>
            <a:r>
              <a:rPr lang="en-US" spc="-5"/>
              <a:t> Tr</a:t>
            </a:r>
            <a:r>
              <a:rPr lang="en-US" spc="-10"/>
              <a:t>ia</a:t>
            </a:r>
            <a:r>
              <a:rPr lang="en-US"/>
              <a:t>l</a:t>
            </a:r>
            <a:r>
              <a:rPr lang="en-US" spc="-10"/>
              <a:t> </a:t>
            </a:r>
            <a:r>
              <a:rPr lang="en-US"/>
              <a:t>Progre</a:t>
            </a:r>
            <a:r>
              <a:rPr lang="en-US" spc="-5"/>
              <a:t>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R</a:t>
            </a:r>
            <a:r>
              <a:rPr lang="en-US" spc="-10"/>
              <a:t>e</a:t>
            </a:r>
            <a:r>
              <a:rPr lang="en-US" spc="-5"/>
              <a:t>port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10489"/>
            <a:fld id="{81D60167-4931-47E6-BA6A-407CBD079E47}" type="slidenum">
              <a:rPr lang="en-AU" smtClean="0"/>
              <a:pPr marL="110489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14224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5A6F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122413" y="1673050"/>
            <a:ext cx="360256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2700"/>
            <a:r>
              <a:rPr lang="en-US" spc="-5"/>
              <a:t>C</a:t>
            </a:r>
            <a:r>
              <a:rPr lang="en-US" spc="-10"/>
              <a:t>a</a:t>
            </a:r>
            <a:r>
              <a:rPr lang="en-US" spc="-5"/>
              <a:t>sh</a:t>
            </a:r>
            <a:r>
              <a:rPr lang="en-US"/>
              <a:t>l</a:t>
            </a:r>
            <a:r>
              <a:rPr lang="en-US" spc="-5"/>
              <a:t>es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Deb</a:t>
            </a:r>
            <a:r>
              <a:rPr lang="en-US" spc="-10"/>
              <a:t>i</a:t>
            </a:r>
            <a:r>
              <a:rPr lang="en-US"/>
              <a:t>t </a:t>
            </a:r>
            <a:r>
              <a:rPr lang="en-US" spc="-5"/>
              <a:t>C</a:t>
            </a:r>
            <a:r>
              <a:rPr lang="en-US" spc="-10"/>
              <a:t>a</a:t>
            </a:r>
            <a:r>
              <a:rPr lang="en-US"/>
              <a:t>rd</a:t>
            </a:r>
            <a:r>
              <a:rPr lang="en-US" spc="-5"/>
              <a:t> Tr</a:t>
            </a:r>
            <a:r>
              <a:rPr lang="en-US" spc="-10"/>
              <a:t>ia</a:t>
            </a:r>
            <a:r>
              <a:rPr lang="en-US"/>
              <a:t>l</a:t>
            </a:r>
            <a:r>
              <a:rPr lang="en-US" spc="-10"/>
              <a:t> </a:t>
            </a:r>
            <a:r>
              <a:rPr lang="en-US"/>
              <a:t>Progre</a:t>
            </a:r>
            <a:r>
              <a:rPr lang="en-US" spc="-5"/>
              <a:t>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R</a:t>
            </a:r>
            <a:r>
              <a:rPr lang="en-US" spc="-10"/>
              <a:t>e</a:t>
            </a:r>
            <a:r>
              <a:rPr lang="en-US" spc="-5"/>
              <a:t>port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10489"/>
            <a:fld id="{81D60167-4931-47E6-BA6A-407CBD079E47}" type="slidenum">
              <a:rPr lang="en-AU" smtClean="0"/>
              <a:pPr marL="110489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65001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5A6F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2700"/>
            <a:r>
              <a:rPr lang="en-US" spc="-5"/>
              <a:t>C</a:t>
            </a:r>
            <a:r>
              <a:rPr lang="en-US" spc="-10"/>
              <a:t>a</a:t>
            </a:r>
            <a:r>
              <a:rPr lang="en-US" spc="-5"/>
              <a:t>sh</a:t>
            </a:r>
            <a:r>
              <a:rPr lang="en-US"/>
              <a:t>l</a:t>
            </a:r>
            <a:r>
              <a:rPr lang="en-US" spc="-5"/>
              <a:t>es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Deb</a:t>
            </a:r>
            <a:r>
              <a:rPr lang="en-US" spc="-10"/>
              <a:t>i</a:t>
            </a:r>
            <a:r>
              <a:rPr lang="en-US"/>
              <a:t>t </a:t>
            </a:r>
            <a:r>
              <a:rPr lang="en-US" spc="-5"/>
              <a:t>C</a:t>
            </a:r>
            <a:r>
              <a:rPr lang="en-US" spc="-10"/>
              <a:t>a</a:t>
            </a:r>
            <a:r>
              <a:rPr lang="en-US"/>
              <a:t>rd</a:t>
            </a:r>
            <a:r>
              <a:rPr lang="en-US" spc="-5"/>
              <a:t> Tr</a:t>
            </a:r>
            <a:r>
              <a:rPr lang="en-US" spc="-10"/>
              <a:t>ia</a:t>
            </a:r>
            <a:r>
              <a:rPr lang="en-US"/>
              <a:t>l</a:t>
            </a:r>
            <a:r>
              <a:rPr lang="en-US" spc="-10"/>
              <a:t> </a:t>
            </a:r>
            <a:r>
              <a:rPr lang="en-US"/>
              <a:t>Progre</a:t>
            </a:r>
            <a:r>
              <a:rPr lang="en-US" spc="-5"/>
              <a:t>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R</a:t>
            </a:r>
            <a:r>
              <a:rPr lang="en-US" spc="-10"/>
              <a:t>e</a:t>
            </a:r>
            <a:r>
              <a:rPr lang="en-US" spc="-5"/>
              <a:t>port</a:t>
            </a:r>
            <a:endParaRPr lang="en-US"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10489"/>
            <a:fld id="{81D60167-4931-47E6-BA6A-407CBD079E47}" type="slidenum">
              <a:rPr lang="en-AU" smtClean="0"/>
              <a:pPr marL="110489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8298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2700"/>
            <a:r>
              <a:rPr lang="en-US" spc="-5"/>
              <a:t>C</a:t>
            </a:r>
            <a:r>
              <a:rPr lang="en-US" spc="-10"/>
              <a:t>a</a:t>
            </a:r>
            <a:r>
              <a:rPr lang="en-US" spc="-5"/>
              <a:t>sh</a:t>
            </a:r>
            <a:r>
              <a:rPr lang="en-US"/>
              <a:t>l</a:t>
            </a:r>
            <a:r>
              <a:rPr lang="en-US" spc="-5"/>
              <a:t>es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Deb</a:t>
            </a:r>
            <a:r>
              <a:rPr lang="en-US" spc="-10"/>
              <a:t>i</a:t>
            </a:r>
            <a:r>
              <a:rPr lang="en-US"/>
              <a:t>t </a:t>
            </a:r>
            <a:r>
              <a:rPr lang="en-US" spc="-5"/>
              <a:t>C</a:t>
            </a:r>
            <a:r>
              <a:rPr lang="en-US" spc="-10"/>
              <a:t>a</a:t>
            </a:r>
            <a:r>
              <a:rPr lang="en-US"/>
              <a:t>rd</a:t>
            </a:r>
            <a:r>
              <a:rPr lang="en-US" spc="-5"/>
              <a:t> Tr</a:t>
            </a:r>
            <a:r>
              <a:rPr lang="en-US" spc="-10"/>
              <a:t>ia</a:t>
            </a:r>
            <a:r>
              <a:rPr lang="en-US"/>
              <a:t>l</a:t>
            </a:r>
            <a:r>
              <a:rPr lang="en-US" spc="-10"/>
              <a:t> </a:t>
            </a:r>
            <a:r>
              <a:rPr lang="en-US"/>
              <a:t>Progre</a:t>
            </a:r>
            <a:r>
              <a:rPr lang="en-US" spc="-5"/>
              <a:t>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R</a:t>
            </a:r>
            <a:r>
              <a:rPr lang="en-US" spc="-10"/>
              <a:t>e</a:t>
            </a:r>
            <a:r>
              <a:rPr lang="en-US" spc="-5"/>
              <a:t>port</a:t>
            </a:r>
            <a:endParaRPr lang="en-US"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10489"/>
            <a:fld id="{81D60167-4931-47E6-BA6A-407CBD079E47}" type="slidenum">
              <a:rPr lang="en-AU" smtClean="0"/>
              <a:pPr marL="110489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9300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62214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67060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0076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762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71105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19493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5374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03880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84717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3911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83772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5846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29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BB759-8AD7-4DDB-9834-FE4A4CA8D58D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1ABCD-4BEF-4019-8DD8-388A42DA951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074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94183"/>
          </a:solidFill>
          <a:latin typeface="Source Sans Pro Black" panose="020B0803030403020204" pitchFamily="34" charset="0"/>
          <a:ea typeface="Source Sans Pro Black" panose="020B08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94183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4183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4183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4183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4183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Line 2">
            <a:extLst>
              <a:ext uri="{FF2B5EF4-FFF2-40B4-BE49-F238E27FC236}">
                <a16:creationId xmlns:a16="http://schemas.microsoft.com/office/drawing/2014/main" id="{F5796D40-98E2-45DF-92D7-CBB1D1CB75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233" y="107951"/>
            <a:ext cx="0" cy="8620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AU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3075" name="Picture 3" descr="UOM-Rev3D_S_s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119064"/>
            <a:ext cx="1147233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2FFD0BF0-D9A5-45E9-9FD5-63056E23C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38200"/>
          </a:xfrm>
          <a:prstGeom prst="rect">
            <a:avLst/>
          </a:prstGeom>
          <a:solidFill>
            <a:srgbClr val="0033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AU" sz="24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8229" name="Line 5">
            <a:extLst>
              <a:ext uri="{FF2B5EF4-FFF2-40B4-BE49-F238E27FC236}">
                <a16:creationId xmlns:a16="http://schemas.microsoft.com/office/drawing/2014/main" id="{801EF158-D625-42B4-8435-1D7C19A49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07951"/>
            <a:ext cx="2117" cy="5191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AU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3078" name="Picture 6" descr="UOM-Rev3D_H_s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7951"/>
            <a:ext cx="314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31" name="Line 7">
            <a:extLst>
              <a:ext uri="{FF2B5EF4-FFF2-40B4-BE49-F238E27FC236}">
                <a16:creationId xmlns:a16="http://schemas.microsoft.com/office/drawing/2014/main" id="{9E7C54C7-0030-4CF5-B29E-174CE68C5F8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400800"/>
            <a:ext cx="12192000" cy="0"/>
          </a:xfrm>
          <a:prstGeom prst="line">
            <a:avLst/>
          </a:prstGeom>
          <a:noFill/>
          <a:ln w="9525">
            <a:solidFill>
              <a:srgbClr val="003368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AU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9BF26AAF-193E-4834-B263-FC97A8F02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8200"/>
            <a:ext cx="12192000" cy="76200"/>
          </a:xfrm>
          <a:prstGeom prst="rect">
            <a:avLst/>
          </a:prstGeom>
          <a:solidFill>
            <a:srgbClr val="759FB8"/>
          </a:solidFill>
          <a:ln>
            <a:noFill/>
          </a:ln>
          <a:effectLst>
            <a:outerShdw algn="ctr" rotWithShape="0">
              <a:srgbClr val="808080">
                <a:alpha val="4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AU" sz="24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147733" y="76200"/>
            <a:ext cx="653626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391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MS PGothic" panose="020B0600070205080204" pitchFamily="34" charset="-128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52F60F4D-5C36-47B0-8849-60118951B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65200"/>
          </a:xfrm>
          <a:prstGeom prst="rect">
            <a:avLst/>
          </a:prstGeom>
          <a:solidFill>
            <a:srgbClr val="3366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1F70F7B6-EC07-4001-A684-682886AC97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2"/>
            <a:r>
              <a:rPr lang="en-AU"/>
              <a:t>Fifth level</a:t>
            </a:r>
          </a:p>
        </p:txBody>
      </p:sp>
      <p:sp>
        <p:nvSpPr>
          <p:cNvPr id="243716" name="Rectangle 4">
            <a:extLst>
              <a:ext uri="{FF2B5EF4-FFF2-40B4-BE49-F238E27FC236}">
                <a16:creationId xmlns:a16="http://schemas.microsoft.com/office/drawing/2014/main" id="{C5B73EC9-9A35-43F1-B01F-7C258750D9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43717" name="Rectangle 5">
            <a:extLst>
              <a:ext uri="{FF2B5EF4-FFF2-40B4-BE49-F238E27FC236}">
                <a16:creationId xmlns:a16="http://schemas.microsoft.com/office/drawing/2014/main" id="{59B85F84-1F93-4D52-A570-411E297D27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133" y="6216650"/>
            <a:ext cx="868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43718" name="Rectangle 6">
            <a:extLst>
              <a:ext uri="{FF2B5EF4-FFF2-40B4-BE49-F238E27FC236}">
                <a16:creationId xmlns:a16="http://schemas.microsoft.com/office/drawing/2014/main" id="{587DFC17-A0F4-42D6-8B7F-8316D96A15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5CF5BE-EF86-4EB0-9C2D-33E5EF574CF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625742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50B024D-9D0F-4198-A499-9667D4FF5BC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0761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A12C1-9B0D-41A8-9266-F44DA3990B0B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5CE1F-CD62-4E23-83CB-BB77D35AB93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096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C1C10-04B6-4A9E-82B3-995CEC2B4FE4}" type="datetimeFigureOut">
              <a:rPr lang="en-AU" smtClean="0"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82B00-5478-4C73-AC20-665B955D1E1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307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332220"/>
            <a:ext cx="12192000" cy="525780"/>
          </a:xfrm>
          <a:custGeom>
            <a:avLst/>
            <a:gdLst/>
            <a:ahLst/>
            <a:cxnLst/>
            <a:rect l="l" t="t" r="r" b="b"/>
            <a:pathLst>
              <a:path w="9144000" h="525779">
                <a:moveTo>
                  <a:pt x="0" y="525779"/>
                </a:moveTo>
                <a:lnTo>
                  <a:pt x="9144000" y="525779"/>
                </a:lnTo>
                <a:lnTo>
                  <a:pt x="9144000" y="0"/>
                </a:lnTo>
                <a:lnTo>
                  <a:pt x="0" y="0"/>
                </a:lnTo>
                <a:lnTo>
                  <a:pt x="0" y="525779"/>
                </a:lnTo>
                <a:close/>
              </a:path>
            </a:pathLst>
          </a:custGeom>
          <a:solidFill>
            <a:srgbClr val="005A6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6167" y="397917"/>
            <a:ext cx="1051966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5A6F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574" y="1544145"/>
            <a:ext cx="1066285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64573" y="6496449"/>
            <a:ext cx="378798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2700"/>
            <a:r>
              <a:rPr lang="en-US" spc="-5"/>
              <a:t>C</a:t>
            </a:r>
            <a:r>
              <a:rPr lang="en-US" spc="-10"/>
              <a:t>a</a:t>
            </a:r>
            <a:r>
              <a:rPr lang="en-US" spc="-5"/>
              <a:t>sh</a:t>
            </a:r>
            <a:r>
              <a:rPr lang="en-US"/>
              <a:t>l</a:t>
            </a:r>
            <a:r>
              <a:rPr lang="en-US" spc="-5"/>
              <a:t>es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Deb</a:t>
            </a:r>
            <a:r>
              <a:rPr lang="en-US" spc="-10"/>
              <a:t>i</a:t>
            </a:r>
            <a:r>
              <a:rPr lang="en-US"/>
              <a:t>t </a:t>
            </a:r>
            <a:r>
              <a:rPr lang="en-US" spc="-5"/>
              <a:t>C</a:t>
            </a:r>
            <a:r>
              <a:rPr lang="en-US" spc="-10"/>
              <a:t>a</a:t>
            </a:r>
            <a:r>
              <a:rPr lang="en-US"/>
              <a:t>rd</a:t>
            </a:r>
            <a:r>
              <a:rPr lang="en-US" spc="-5"/>
              <a:t> Tr</a:t>
            </a:r>
            <a:r>
              <a:rPr lang="en-US" spc="-10"/>
              <a:t>ia</a:t>
            </a:r>
            <a:r>
              <a:rPr lang="en-US"/>
              <a:t>l</a:t>
            </a:r>
            <a:r>
              <a:rPr lang="en-US" spc="-10"/>
              <a:t> </a:t>
            </a:r>
            <a:r>
              <a:rPr lang="en-US"/>
              <a:t>Progre</a:t>
            </a:r>
            <a:r>
              <a:rPr lang="en-US" spc="-5"/>
              <a:t>s</a:t>
            </a:r>
            <a:r>
              <a:rPr lang="en-US"/>
              <a:t>s</a:t>
            </a:r>
            <a:r>
              <a:rPr lang="en-US" spc="-20"/>
              <a:t> </a:t>
            </a:r>
            <a:r>
              <a:rPr lang="en-US"/>
              <a:t>R</a:t>
            </a:r>
            <a:r>
              <a:rPr lang="en-US" spc="-10"/>
              <a:t>e</a:t>
            </a:r>
            <a:r>
              <a:rPr lang="en-US" spc="-5"/>
              <a:t>port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74121" y="6496449"/>
            <a:ext cx="29463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marL="110489"/>
            <a:fld id="{81D60167-4931-47E6-BA6A-407CBD079E47}" type="slidenum">
              <a:rPr lang="en-AU" smtClean="0"/>
              <a:pPr marL="110489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322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5E2FE-E914-4B4D-9559-851C84E15D23}" type="datetimeFigureOut">
              <a:rPr lang="en-AU" smtClean="0"/>
              <a:pPr/>
              <a:t>20/01/2018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32386-AE67-4BFA-A1CE-F14B570E86B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86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hyperlink" Target="mailto:bharley@unimelb.edu.a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file:///\\localhost\Volumes\My%20Passport\B+E\new%20powerpoint%20files\FBE%20ppt\FBE%20slide17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file:///\\localhost\Volumes\My%20Passport\B+E\new%20powerpoint%20files\FBE%20ppt\FBE%20slide17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file:///\\localhost\Volumes\My%20Passport\B+E\new%20powerpoint%20files\FBE%20ppt\FBE%20slide17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file:///\\localhost\Volumes\My%20Passport\B+E\new%20powerpoint%20files\FBE%20ppt\FBE%20slide17.jp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38.jpeg"/><Relationship Id="rId16" Type="http://schemas.openxmlformats.org/officeDocument/2006/relationships/image" Target="../media/image52.gif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gif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4" Type="http://schemas.openxmlformats.org/officeDocument/2006/relationships/image" Target="../media/image40.gif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2.jpg&amp;ehk=1o9bawbKwgSM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3.png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microsoft.com/office/2007/relationships/diagramDrawing" Target="../diagrams/drawing2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4.jpeg"/><Relationship Id="rId11" Type="http://schemas.openxmlformats.org/officeDocument/2006/relationships/diagramColors" Target="../diagrams/colors2.xml"/><Relationship Id="rId5" Type="http://schemas.openxmlformats.org/officeDocument/2006/relationships/image" Target="../media/image73.jpe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72.jpeg"/><Relationship Id="rId9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jb@unimelb.edu.au" TargetMode="External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8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7.emf"/><Relationship Id="rId5" Type="http://schemas.openxmlformats.org/officeDocument/2006/relationships/image" Target="file://localhost/Volumes/My%20Passport/B+E/new%20powerpoint%20files/FBE%20ppt/FBE%20slide15.jpg" TargetMode="Externa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90.emf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92.emf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3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My%20Passport/B+E/new%20powerpoint%20files/FBE%20ppt/FBE%20slide18.jpg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725" y="5470761"/>
            <a:ext cx="9906749" cy="1655762"/>
          </a:xfrm>
        </p:spPr>
        <p:txBody>
          <a:bodyPr>
            <a:normAutofit/>
          </a:bodyPr>
          <a:lstStyle/>
          <a:p>
            <a:r>
              <a:rPr lang="en-AU" sz="3600" dirty="0"/>
              <a:t>National Indigenous Business Summer </a:t>
            </a:r>
            <a:r>
              <a:rPr lang="en-AU" sz="3600"/>
              <a:t>School </a:t>
            </a:r>
          </a:p>
          <a:p>
            <a:r>
              <a:rPr lang="en-AU" sz="3600" dirty="0"/>
              <a:t>13-20 January 2018</a:t>
            </a:r>
          </a:p>
        </p:txBody>
      </p:sp>
    </p:spTree>
    <p:extLst>
      <p:ext uri="{BB962C8B-B14F-4D97-AF65-F5344CB8AC3E}">
        <p14:creationId xmlns:p14="http://schemas.microsoft.com/office/powerpoint/2010/main" val="3707751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11689" y="1938339"/>
            <a:ext cx="5938837" cy="2009775"/>
          </a:xfrm>
          <a:noFill/>
        </p:spPr>
        <p:txBody>
          <a:bodyPr/>
          <a:lstStyle/>
          <a:p>
            <a:pPr algn="ctr" eaLnBrk="1" hangingPunct="1"/>
            <a:br>
              <a:rPr lang="en-AU" altLang="en-US" i="1" dirty="0">
                <a:latin typeface="Calibri" panose="020F0502020204030204" pitchFamily="34" charset="0"/>
              </a:rPr>
            </a:br>
            <a:r>
              <a:rPr lang="en-AU" altLang="en-US" dirty="0">
                <a:latin typeface="Calibri" panose="020F0502020204030204" pitchFamily="34" charset="0"/>
              </a:rPr>
              <a:t>National Indigenous Business Summer School </a:t>
            </a:r>
            <a:br>
              <a:rPr lang="en-AU" altLang="en-US" dirty="0">
                <a:latin typeface="Calibri" panose="020F0502020204030204" pitchFamily="34" charset="0"/>
              </a:rPr>
            </a:br>
            <a:r>
              <a:rPr lang="en-AU" altLang="en-US" dirty="0">
                <a:latin typeface="Calibri" panose="020F0502020204030204" pitchFamily="34" charset="0"/>
              </a:rPr>
              <a:t>January 2018</a:t>
            </a:r>
            <a:br>
              <a:rPr lang="en-AU" altLang="en-US" dirty="0">
                <a:latin typeface="Calibri" panose="020F0502020204030204" pitchFamily="34" charset="0"/>
              </a:rPr>
            </a:br>
            <a:br>
              <a:rPr lang="en-AU" altLang="en-US" dirty="0">
                <a:latin typeface="Calibri" panose="020F0502020204030204" pitchFamily="34" charset="0"/>
              </a:rPr>
            </a:br>
            <a:r>
              <a:rPr lang="en-AU" altLang="en-US" dirty="0">
                <a:latin typeface="Calibri" panose="020F0502020204030204" pitchFamily="34" charset="0"/>
              </a:rPr>
              <a:t>Accounting within a BCom Degree</a:t>
            </a:r>
          </a:p>
        </p:txBody>
      </p:sp>
    </p:spTree>
    <p:extLst>
      <p:ext uri="{BB962C8B-B14F-4D97-AF65-F5344CB8AC3E}">
        <p14:creationId xmlns:p14="http://schemas.microsoft.com/office/powerpoint/2010/main" val="1230012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03D7E1-B91D-40A3-A87E-C454C18B5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9264" y="6122989"/>
            <a:ext cx="8753475" cy="720725"/>
          </a:xfrm>
        </p:spPr>
        <p:txBody>
          <a:bodyPr/>
          <a:lstStyle/>
          <a:p>
            <a:pPr algn="l">
              <a:defRPr/>
            </a:pPr>
            <a:r>
              <a:rPr lang="en-AU" sz="800" kern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https://www.google.com.au/search?q=the+calling+of+st+matthew+1621&amp;tbm=isch&amp;source=iu&amp;ictx=1&amp;fir=Tjp68jpSD-kAcM%253A%252CzetU89AWxGaMaM%252C_&amp;usg=__XeX5O-cgLJ3GB_TyeSWi3aXlnvU%3D&amp;sa=X&amp;ved=0ahUKEwi8koHC8LDYAhWJsJQKHWt-BXQQ9QEIKzAA#imgrc=Tjp68jpSD-kAcM:</a:t>
            </a:r>
          </a:p>
          <a:p>
            <a:pPr algn="l">
              <a:defRPr/>
            </a:pPr>
            <a:endParaRPr lang="en-AU" sz="800" kern="0" dirty="0">
              <a:solidFill>
                <a:sysClr val="windowText" lastClr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AU" sz="800" kern="0" dirty="0">
                <a:solidFill>
                  <a:sysClr val="windowText" lastClr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Jacob Soll  The  Reckoning 2014 p81</a:t>
            </a:r>
          </a:p>
          <a:p>
            <a:pPr>
              <a:defRPr/>
            </a:pPr>
            <a:endParaRPr lang="en-AU" sz="800" kern="0" dirty="0">
              <a:solidFill>
                <a:sysClr val="windowText" lastClr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7FAF80-6668-408E-9E4E-B65BBE50B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CC51A-CAC8-4777-B6CD-41E99D84BEB1}" type="slidenum">
              <a:rPr lang="en-AU" altLang="en-US" sz="1800" kern="0">
                <a:solidFill>
                  <a:sysClr val="windowText" lastClr="000000"/>
                </a:solidFill>
                <a:effectLst/>
              </a:rPr>
              <a:pPr>
                <a:defRPr/>
              </a:pPr>
              <a:t>11</a:t>
            </a:fld>
            <a:endParaRPr lang="en-AU" altLang="en-US" sz="1800" kern="0">
              <a:solidFill>
                <a:sysClr val="windowText" lastClr="000000"/>
              </a:solidFill>
              <a:effectLst/>
            </a:endParaRPr>
          </a:p>
        </p:txBody>
      </p:sp>
      <p:pic>
        <p:nvPicPr>
          <p:cNvPr id="12292" name="Picture 2" descr="Image result for the calling of st matthew 16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231775"/>
            <a:ext cx="43815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6" y="2584450"/>
            <a:ext cx="420846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3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4416426" y="76200"/>
            <a:ext cx="5870575" cy="685800"/>
          </a:xfrm>
        </p:spPr>
        <p:txBody>
          <a:bodyPr/>
          <a:lstStyle/>
          <a:p>
            <a:pPr algn="ctr"/>
            <a:r>
              <a:rPr lang="en-AU" altLang="en-US">
                <a:latin typeface="Calibri" panose="020F0502020204030204" pitchFamily="34" charset="0"/>
              </a:rPr>
              <a:t>Accounting in a Commerce/Business Degree</a:t>
            </a:r>
          </a:p>
        </p:txBody>
      </p:sp>
      <p:pic>
        <p:nvPicPr>
          <p:cNvPr id="12291" name="Content Placeholder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939" y="1249363"/>
            <a:ext cx="8112125" cy="4703762"/>
          </a:xfrm>
        </p:spPr>
      </p:pic>
    </p:spTree>
    <p:extLst>
      <p:ext uri="{BB962C8B-B14F-4D97-AF65-F5344CB8AC3E}">
        <p14:creationId xmlns:p14="http://schemas.microsoft.com/office/powerpoint/2010/main" val="4151982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396833-C7B2-4079-8012-73EFC9B6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sz="1800" kern="0" dirty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94CC5-7C4C-41E8-8FCA-8C066DA8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900CB9-37B1-42FF-81BD-5E5D4EC23271}" type="slidenum">
              <a:rPr lang="en-AU" altLang="en-US" sz="1800" kern="0">
                <a:solidFill>
                  <a:sysClr val="windowText" lastClr="000000"/>
                </a:solidFill>
                <a:effectLst/>
              </a:rPr>
              <a:pPr>
                <a:defRPr/>
              </a:pPr>
              <a:t>13</a:t>
            </a:fld>
            <a:endParaRPr lang="en-AU" altLang="en-US" sz="1800" kern="0">
              <a:solidFill>
                <a:sysClr val="windowText" lastClr="000000"/>
              </a:solidFill>
              <a:effectLst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3416300"/>
            <a:ext cx="370681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3406776"/>
            <a:ext cx="35496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4" y="4340226"/>
            <a:ext cx="22256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4498976"/>
            <a:ext cx="3111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D907B6-D6A5-42B6-9562-13689150E9F3}"/>
              </a:ext>
            </a:extLst>
          </p:cNvPr>
          <p:cNvSpPr/>
          <p:nvPr/>
        </p:nvSpPr>
        <p:spPr bwMode="auto">
          <a:xfrm>
            <a:off x="7118350" y="4797425"/>
            <a:ext cx="533400" cy="160813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AU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4" y="4395788"/>
            <a:ext cx="2682875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4" y="46039"/>
            <a:ext cx="1855787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9" y="261938"/>
            <a:ext cx="32480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Box 4"/>
          <p:cNvSpPr txBox="1">
            <a:spLocks noChangeArrowheads="1"/>
          </p:cNvSpPr>
          <p:nvPr/>
        </p:nvSpPr>
        <p:spPr bwMode="auto">
          <a:xfrm>
            <a:off x="5378451" y="6346825"/>
            <a:ext cx="962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AU" altLang="en-US" sz="800" kern="0">
                <a:solidFill>
                  <a:schemeClr val="bg2"/>
                </a:solidFill>
                <a:latin typeface="Calibri" panose="020F0502020204030204" pitchFamily="34" charset="0"/>
              </a:rPr>
              <a:t>Fortune Magazine</a:t>
            </a:r>
          </a:p>
        </p:txBody>
      </p:sp>
      <p:sp>
        <p:nvSpPr>
          <p:cNvPr id="13325" name="TextBox 13"/>
          <p:cNvSpPr txBox="1">
            <a:spLocks noChangeArrowheads="1"/>
          </p:cNvSpPr>
          <p:nvPr/>
        </p:nvSpPr>
        <p:spPr bwMode="auto">
          <a:xfrm>
            <a:off x="2408239" y="6346825"/>
            <a:ext cx="11509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AU" altLang="en-US" sz="800" kern="0">
                <a:solidFill>
                  <a:schemeClr val="bg2"/>
                </a:solidFill>
                <a:latin typeface="Calibri" panose="020F0502020204030204" pitchFamily="34" charset="0"/>
              </a:rPr>
              <a:t>Wall Street Journal</a:t>
            </a:r>
          </a:p>
        </p:txBody>
      </p:sp>
    </p:spTree>
    <p:extLst>
      <p:ext uri="{BB962C8B-B14F-4D97-AF65-F5344CB8AC3E}">
        <p14:creationId xmlns:p14="http://schemas.microsoft.com/office/powerpoint/2010/main" val="17306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0561-84A8-4FE0-86A5-35890DAB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9688"/>
            <a:ext cx="9144000" cy="965200"/>
          </a:xfrm>
        </p:spPr>
        <p:txBody>
          <a:bodyPr/>
          <a:lstStyle/>
          <a:p>
            <a:pPr>
              <a:defRPr/>
            </a:pPr>
            <a:r>
              <a:rPr lang="en-AU" dirty="0"/>
              <a:t>Some examples of what might you do an accounting degree?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B2511-C52A-4866-9C78-DC8413A6B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D7AD0-268B-48FC-8DDD-AC2AA71C9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B8D64-AB05-4F9A-ADFC-AC6E078E5921}" type="slidenum">
              <a:rPr lang="en-AU" altLang="en-US" sz="1800" kern="0">
                <a:solidFill>
                  <a:sysClr val="windowText" lastClr="000000"/>
                </a:solidFill>
                <a:effectLst/>
              </a:rPr>
              <a:pPr>
                <a:defRPr/>
              </a:pPr>
              <a:t>14</a:t>
            </a:fld>
            <a:endParaRPr lang="en-AU" altLang="en-US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18F00F-E6AA-4055-9D33-BF56EB61B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90613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en-AU" dirty="0"/>
              <a:t>Accounting and consulting services in large accounting/consulting  firm</a:t>
            </a:r>
          </a:p>
          <a:p>
            <a:pPr>
              <a:defRPr/>
            </a:pPr>
            <a:r>
              <a:rPr lang="en-AU" dirty="0"/>
              <a:t>Preparer of financial reports in industry</a:t>
            </a:r>
          </a:p>
          <a:p>
            <a:pPr>
              <a:defRPr/>
            </a:pPr>
            <a:r>
              <a:rPr lang="en-AU" dirty="0"/>
              <a:t>Support management through production of relevant accounting-based information in industry</a:t>
            </a:r>
          </a:p>
          <a:p>
            <a:pPr>
              <a:defRPr/>
            </a:pPr>
            <a:r>
              <a:rPr lang="en-AU" dirty="0"/>
              <a:t>Providing accounting services in government departments</a:t>
            </a:r>
          </a:p>
          <a:p>
            <a:pPr>
              <a:defRPr/>
            </a:pPr>
            <a:r>
              <a:rPr lang="en-AU" dirty="0"/>
              <a:t>Auditor for large accounting  firm</a:t>
            </a:r>
          </a:p>
          <a:p>
            <a:pPr>
              <a:defRPr/>
            </a:pPr>
            <a:r>
              <a:rPr lang="en-AU" dirty="0"/>
              <a:t>An accounting teacher or academic</a:t>
            </a:r>
          </a:p>
          <a:p>
            <a:pPr>
              <a:defRPr/>
            </a:pPr>
            <a:r>
              <a:rPr lang="en-AU" dirty="0"/>
              <a:t>Data analyst </a:t>
            </a:r>
          </a:p>
          <a:p>
            <a:pPr>
              <a:defRPr/>
            </a:pPr>
            <a:r>
              <a:rPr lang="en-AU" dirty="0"/>
              <a:t>Forensic accountant</a:t>
            </a:r>
          </a:p>
          <a:p>
            <a:pPr>
              <a:defRPr/>
            </a:pPr>
            <a:r>
              <a:rPr lang="en-AU" dirty="0"/>
              <a:t>Tax accountant</a:t>
            </a:r>
          </a:p>
          <a:p>
            <a:pPr>
              <a:defRPr/>
            </a:pPr>
            <a:r>
              <a:rPr lang="en-AU" dirty="0"/>
              <a:t>An accountant to small businesses</a:t>
            </a:r>
          </a:p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073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0D5F-9268-4BC6-8105-2919C525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The case…..where’s some accounting??</a:t>
            </a:r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9101" y="1139825"/>
            <a:ext cx="3681413" cy="50355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1F7C1-1EB5-4ECA-A128-0418347C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FA61C-B0AC-4F43-B6F9-EB929232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4CF54D-BDBF-45BC-B56B-2DD03D6AA2EF}" type="slidenum">
              <a:rPr lang="en-AU" altLang="en-US" sz="1800" kern="0">
                <a:solidFill>
                  <a:sysClr val="windowText" lastClr="000000"/>
                </a:solidFill>
                <a:effectLst/>
              </a:rPr>
              <a:pPr>
                <a:defRPr/>
              </a:pPr>
              <a:t>15</a:t>
            </a:fld>
            <a:endParaRPr lang="en-AU" altLang="en-US" sz="1800" kern="0">
              <a:solidFill>
                <a:sysClr val="windowText" lastClr="00000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6" y="2876551"/>
            <a:ext cx="30019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1936751"/>
            <a:ext cx="2335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30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D79B-023A-4B37-9D62-D4FDAF2C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124E5-AB9C-4063-90C3-409B84F2C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22364"/>
            <a:ext cx="8229600" cy="497363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Contact details:</a:t>
            </a:r>
          </a:p>
          <a:p>
            <a:pPr marL="0" indent="0" algn="ctr">
              <a:buNone/>
              <a:defRPr/>
            </a:pP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  <a:defRPr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Email: albieb@unimelb.edu.au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2F230-9F96-4C44-9A9E-FB837491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6183E-837D-4793-97BC-4B74871F411B}" type="slidenum">
              <a:rPr lang="en-AU" altLang="en-US" sz="1800" kern="0">
                <a:solidFill>
                  <a:sysClr val="windowText" lastClr="000000"/>
                </a:solidFill>
                <a:effectLst/>
              </a:rPr>
              <a:pPr>
                <a:defRPr/>
              </a:pPr>
              <a:t>16</a:t>
            </a:fld>
            <a:endParaRPr lang="en-AU" altLang="en-US" sz="1800" kern="0">
              <a:solidFill>
                <a:sysClr val="windowText" lastClr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3799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FBE slide4.jpg" descr="/Users/sophiecampbell/1 work/B+E/new powerpoint files/FBE ppt/FBE slide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0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774824" y="2565400"/>
            <a:ext cx="4835525" cy="1371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000" b="1" dirty="0">
                <a:solidFill>
                  <a:srgbClr val="17375E"/>
                </a:solidFill>
                <a:latin typeface="Arial" charset="0"/>
                <a:cs typeface="Arial" charset="0"/>
              </a:rPr>
              <a:t>Bill Harley </a:t>
            </a:r>
          </a:p>
          <a:p>
            <a:pPr algn="l" eaLnBrk="1" hangingPunct="1">
              <a:defRPr/>
            </a:pPr>
            <a:r>
              <a:rPr lang="en-US" sz="2000" b="1" dirty="0">
                <a:solidFill>
                  <a:srgbClr val="17375E"/>
                </a:solidFill>
                <a:latin typeface="Arial" charset="0"/>
                <a:cs typeface="Arial" charset="0"/>
              </a:rPr>
              <a:t>Department of Management and Marketing </a:t>
            </a:r>
          </a:p>
          <a:p>
            <a:pPr algn="l" eaLnBrk="1" hangingPunct="1">
              <a:defRPr/>
            </a:pPr>
            <a:r>
              <a:rPr lang="en-US" sz="2000" b="1" dirty="0">
                <a:solidFill>
                  <a:srgbClr val="17375E"/>
                </a:solidFill>
                <a:latin typeface="Arial" charset="0"/>
                <a:cs typeface="Arial" charset="0"/>
                <a:hlinkClick r:id="rId4"/>
              </a:rPr>
              <a:t>bharley@unimelb.edu.au</a:t>
            </a:r>
            <a:r>
              <a:rPr lang="en-US" sz="2000" b="1" dirty="0">
                <a:solidFill>
                  <a:srgbClr val="17375E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7412" name="Title 1"/>
          <p:cNvSpPr>
            <a:spLocks noGrp="1"/>
          </p:cNvSpPr>
          <p:nvPr>
            <p:ph type="ctrTitle"/>
          </p:nvPr>
        </p:nvSpPr>
        <p:spPr>
          <a:xfrm>
            <a:off x="1828800" y="1909763"/>
            <a:ext cx="4953000" cy="1447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n-US" sz="3200" b="1" dirty="0">
                <a:solidFill>
                  <a:srgbClr val="006BAD"/>
                </a:solidFill>
                <a:latin typeface="Arial" charset="0"/>
                <a:cs typeface="Arial" charset="0"/>
              </a:rPr>
              <a:t>Management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1944688" y="6400801"/>
            <a:ext cx="242312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kern="0" dirty="0">
                <a:solidFill>
                  <a:schemeClr val="bg1"/>
                </a:solidFill>
              </a:rPr>
              <a:t>www.fbe.unimelb.edu.au</a:t>
            </a:r>
          </a:p>
        </p:txBody>
      </p:sp>
    </p:spTree>
    <p:extLst>
      <p:ext uri="{BB962C8B-B14F-4D97-AF65-F5344CB8AC3E}">
        <p14:creationId xmlns:p14="http://schemas.microsoft.com/office/powerpoint/2010/main" val="1201140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FBE slide17.jpg" descr="/Volumes/My Passport/B+E/new powerpoint files/FBE ppt/FBE slide17.jpg"/>
          <p:cNvPicPr>
            <a:picLocks noChangeAspect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1752600" y="1340769"/>
            <a:ext cx="8534400" cy="453707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The world is made up of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organisations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, </a:t>
            </a:r>
            <a:r>
              <a:rPr lang="en-AU" sz="2800" dirty="0" err="1">
                <a:solidFill>
                  <a:schemeClr val="accent2"/>
                </a:solidFill>
                <a:latin typeface="Arial" charset="0"/>
              </a:rPr>
              <a:t>eg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. businesses, government, NGOs, universities, etc.</a:t>
            </a: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To be successful, an organisation has to have a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strategy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– “what do we want to achieve and what do we need to do to achieve it?”</a:t>
            </a: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To pursue a strategy, organisations have to allocate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resources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– money, equipment, etc.</a:t>
            </a: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And the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people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who make up the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organisation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have to use those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resources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to do all the things that need to be done for the organisation to achieve its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strategy</a:t>
            </a: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Management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is about making sure all these things get done</a:t>
            </a:r>
          </a:p>
        </p:txBody>
      </p:sp>
      <p:sp>
        <p:nvSpPr>
          <p:cNvPr id="14340" name="Title 1"/>
          <p:cNvSpPr>
            <a:spLocks noGrp="1"/>
          </p:cNvSpPr>
          <p:nvPr>
            <p:ph type="ctrTitle"/>
          </p:nvPr>
        </p:nvSpPr>
        <p:spPr>
          <a:xfrm>
            <a:off x="3935413" y="188913"/>
            <a:ext cx="6553200" cy="6096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4000" b="1" dirty="0">
                <a:solidFill>
                  <a:schemeClr val="tx1"/>
                </a:solidFill>
                <a:latin typeface="Arial" charset="0"/>
                <a:cs typeface="Arial" charset="0"/>
              </a:rPr>
              <a:t>What is Management?</a:t>
            </a: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1752601" y="6400801"/>
            <a:ext cx="217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kern="0">
                <a:solidFill>
                  <a:schemeClr val="bg1"/>
                </a:solidFill>
              </a:rPr>
              <a:t>www.fbe.unimelb.edu.au</a:t>
            </a:r>
          </a:p>
        </p:txBody>
      </p:sp>
    </p:spTree>
    <p:extLst>
      <p:ext uri="{BB962C8B-B14F-4D97-AF65-F5344CB8AC3E}">
        <p14:creationId xmlns:p14="http://schemas.microsoft.com/office/powerpoint/2010/main" val="214245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FBE slide17.jpg" descr="/Volumes/My Passport/B+E/new powerpoint files/FBE ppt/FBE slide17.jpg"/>
          <p:cNvPicPr>
            <a:picLocks noChangeAspect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1752600" y="1340769"/>
            <a:ext cx="8534400" cy="453707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Three examples:</a:t>
            </a: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A small but successful Australian start-up is ready to expand internationally. What do its owners need to do to develop an internationalisation strategy?</a:t>
            </a: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An organisation wants to improve the quality and timeliness of services it provides. How can systems be developed and staff trained to do this?</a:t>
            </a: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Staff in an organisation seem unmotivated and miserable. What is causing this problem and how can their working conditions be changed to fix it?</a:t>
            </a: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</a:pPr>
            <a:r>
              <a:rPr lang="en-AU" sz="2800" b="1" u="sng" dirty="0">
                <a:solidFill>
                  <a:schemeClr val="accent2"/>
                </a:solidFill>
                <a:latin typeface="Arial" charset="0"/>
              </a:rPr>
              <a:t> </a:t>
            </a:r>
            <a:endParaRPr lang="en-AU" b="1" u="sng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4340" name="Title 1"/>
          <p:cNvSpPr>
            <a:spLocks noGrp="1"/>
          </p:cNvSpPr>
          <p:nvPr>
            <p:ph type="ctrTitle"/>
          </p:nvPr>
        </p:nvSpPr>
        <p:spPr>
          <a:xfrm>
            <a:off x="3935413" y="-27384"/>
            <a:ext cx="6553200" cy="6096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600" b="1" dirty="0">
                <a:solidFill>
                  <a:schemeClr val="tx1"/>
                </a:solidFill>
                <a:latin typeface="Arial" charset="0"/>
                <a:cs typeface="Arial" charset="0"/>
              </a:rPr>
              <a:t>What do management students learn?</a:t>
            </a: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1752601" y="6400801"/>
            <a:ext cx="217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kern="0">
                <a:solidFill>
                  <a:schemeClr val="bg1"/>
                </a:solidFill>
              </a:rPr>
              <a:t>www.fbe.unimelb.edu.au</a:t>
            </a:r>
          </a:p>
        </p:txBody>
      </p:sp>
    </p:spTree>
    <p:extLst>
      <p:ext uri="{BB962C8B-B14F-4D97-AF65-F5344CB8AC3E}">
        <p14:creationId xmlns:p14="http://schemas.microsoft.com/office/powerpoint/2010/main" val="25666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8525"/>
          </a:xfrm>
        </p:spPr>
        <p:txBody>
          <a:bodyPr>
            <a:normAutofit/>
          </a:bodyPr>
          <a:lstStyle/>
          <a:p>
            <a:r>
              <a:rPr lang="en-AU" sz="3200" dirty="0"/>
              <a:t>Introduction to the Faculty of Business &amp; Economics and Q&amp;A</a:t>
            </a:r>
          </a:p>
          <a:p>
            <a:r>
              <a:rPr lang="en-AU" sz="3200" dirty="0"/>
              <a:t>Morning Tea – tour of building</a:t>
            </a:r>
          </a:p>
          <a:p>
            <a:r>
              <a:rPr lang="en-AU" sz="3200" dirty="0"/>
              <a:t>Associate </a:t>
            </a:r>
            <a:r>
              <a:rPr lang="en-AU" sz="3200" dirty="0" err="1"/>
              <a:t>Prof.</a:t>
            </a:r>
            <a:r>
              <a:rPr lang="en-AU" sz="3200" dirty="0"/>
              <a:t> Emma Sherry, Swinburne University – Engagement in Sport for Social Impact</a:t>
            </a:r>
          </a:p>
          <a:p>
            <a:r>
              <a:rPr lang="en-AU" sz="3200" dirty="0"/>
              <a:t>Thara Brown, </a:t>
            </a:r>
            <a:r>
              <a:rPr lang="en-AU" sz="3200" dirty="0" err="1"/>
              <a:t>Korin</a:t>
            </a:r>
            <a:r>
              <a:rPr lang="en-AU" sz="3200" dirty="0"/>
              <a:t> </a:t>
            </a:r>
            <a:r>
              <a:rPr lang="en-AU" sz="3200" dirty="0" err="1"/>
              <a:t>Gamadji</a:t>
            </a:r>
            <a:r>
              <a:rPr lang="en-AU" sz="3200" dirty="0"/>
              <a:t> Institute, Richmond Football Club</a:t>
            </a:r>
          </a:p>
          <a:p>
            <a:r>
              <a:rPr lang="en-AU" sz="3200" dirty="0"/>
              <a:t>Lunch</a:t>
            </a:r>
          </a:p>
          <a:p>
            <a:r>
              <a:rPr lang="en-AU" sz="3200" dirty="0"/>
              <a:t>Foundation for Young Australians – Teamwork skills, Crack the case workshop</a:t>
            </a:r>
          </a:p>
          <a:p>
            <a:r>
              <a:rPr lang="en-AU" sz="3200" dirty="0"/>
              <a:t>Dinner – Betty’s Burgers</a:t>
            </a:r>
          </a:p>
        </p:txBody>
      </p:sp>
      <p:sp>
        <p:nvSpPr>
          <p:cNvPr id="3" name="Title Placeholder 1"/>
          <p:cNvSpPr txBox="1">
            <a:spLocks/>
          </p:cNvSpPr>
          <p:nvPr/>
        </p:nvSpPr>
        <p:spPr>
          <a:xfrm>
            <a:off x="838200" y="346309"/>
            <a:ext cx="777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r>
              <a:rPr lang="en-US" dirty="0"/>
              <a:t>Monday schedule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883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FBE slide17.jpg" descr="/Volumes/My Passport/B+E/new powerpoint files/FBE ppt/FBE slide17.jpg"/>
          <p:cNvPicPr>
            <a:picLocks noChangeAspect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1752600" y="1340769"/>
            <a:ext cx="8534400" cy="453707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Some examples: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AU" sz="2400" dirty="0">
                <a:solidFill>
                  <a:schemeClr val="accent2"/>
                </a:solidFill>
                <a:latin typeface="Arial" charset="0"/>
              </a:rPr>
              <a:t> Organisational behaviour: understanding human behaviour in organisations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AU" sz="2400" dirty="0">
                <a:solidFill>
                  <a:schemeClr val="accent2"/>
                </a:solidFill>
                <a:latin typeface="Arial" charset="0"/>
              </a:rPr>
              <a:t>International business: understanding how organisations can compete in international markets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AU" sz="2400" dirty="0">
                <a:solidFill>
                  <a:schemeClr val="accent2"/>
                </a:solidFill>
                <a:latin typeface="Arial" charset="0"/>
              </a:rPr>
              <a:t>Human resource management: understanding how to manage people for good performance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AU" sz="2400" dirty="0">
                <a:solidFill>
                  <a:schemeClr val="accent2"/>
                </a:solidFill>
                <a:latin typeface="Arial" charset="0"/>
              </a:rPr>
              <a:t>Strategic management: understanding how organisations can develop and implement strategy to be competitive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AU" sz="2400" dirty="0">
                <a:solidFill>
                  <a:schemeClr val="accent2"/>
                </a:solidFill>
                <a:latin typeface="Arial" charset="0"/>
              </a:rPr>
              <a:t>Negotiation: how to make deals</a:t>
            </a:r>
            <a:endParaRPr lang="en-AU" dirty="0">
              <a:solidFill>
                <a:schemeClr val="accent2"/>
              </a:solidFill>
              <a:latin typeface="Arial" charset="0"/>
            </a:endParaRP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</a:pPr>
            <a:endParaRPr lang="en-AU" sz="2800" dirty="0">
              <a:solidFill>
                <a:schemeClr val="accent2"/>
              </a:solidFill>
              <a:latin typeface="Arial" charset="0"/>
            </a:endParaRP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</a:pP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 </a:t>
            </a:r>
          </a:p>
        </p:txBody>
      </p:sp>
      <p:sp>
        <p:nvSpPr>
          <p:cNvPr id="14340" name="Title 1"/>
          <p:cNvSpPr>
            <a:spLocks noGrp="1"/>
          </p:cNvSpPr>
          <p:nvPr>
            <p:ph type="ctrTitle"/>
          </p:nvPr>
        </p:nvSpPr>
        <p:spPr>
          <a:xfrm>
            <a:off x="3935413" y="-27384"/>
            <a:ext cx="6553200" cy="6096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600" b="1" dirty="0">
                <a:solidFill>
                  <a:schemeClr val="tx1"/>
                </a:solidFill>
                <a:latin typeface="Arial" charset="0"/>
                <a:cs typeface="Arial" charset="0"/>
              </a:rPr>
              <a:t>What subjects might you do?</a:t>
            </a: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1752601" y="6400801"/>
            <a:ext cx="217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kern="0">
                <a:solidFill>
                  <a:schemeClr val="bg1"/>
                </a:solidFill>
              </a:rPr>
              <a:t>www.fbe.unimelb.edu.au</a:t>
            </a:r>
          </a:p>
        </p:txBody>
      </p:sp>
    </p:spTree>
    <p:extLst>
      <p:ext uri="{BB962C8B-B14F-4D97-AF65-F5344CB8AC3E}">
        <p14:creationId xmlns:p14="http://schemas.microsoft.com/office/powerpoint/2010/main" val="412701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FBE slide17.jpg" descr="/Volumes/My Passport/B+E/new powerpoint files/FBE ppt/FBE slide17.jpg"/>
          <p:cNvPicPr>
            <a:picLocks noChangeAspect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1752600" y="1340769"/>
            <a:ext cx="8534400" cy="453707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Theory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helps students understand why and how organisations work (or don’t work).</a:t>
            </a: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Research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evidence allows students to test theories and develop knowledge </a:t>
            </a: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Experiential learning </a:t>
            </a:r>
            <a:r>
              <a:rPr lang="en-AU" sz="2800" dirty="0">
                <a:solidFill>
                  <a:schemeClr val="accent2"/>
                </a:solidFill>
                <a:latin typeface="Arial" charset="0"/>
              </a:rPr>
              <a:t>helps students develop a practical understanding of how management theory, informed by evidence, can be put into </a:t>
            </a:r>
            <a:r>
              <a:rPr lang="en-AU" sz="2800" u="sng" dirty="0">
                <a:solidFill>
                  <a:schemeClr val="accent2"/>
                </a:solidFill>
                <a:latin typeface="Arial" charset="0"/>
              </a:rPr>
              <a:t>practice</a:t>
            </a:r>
            <a:endParaRPr lang="en-AU" sz="2800" b="1" dirty="0">
              <a:solidFill>
                <a:schemeClr val="accent2"/>
              </a:solidFill>
              <a:latin typeface="Arial" charset="0"/>
            </a:endParaRP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</a:pPr>
            <a:endParaRPr lang="en-AU" sz="2800" dirty="0">
              <a:solidFill>
                <a:schemeClr val="accent2"/>
              </a:solidFill>
              <a:latin typeface="Arial" charset="0"/>
            </a:endParaRPr>
          </a:p>
          <a:p>
            <a:pPr algn="l" eaLnBrk="1" hangingPunct="1">
              <a:lnSpc>
                <a:spcPct val="80000"/>
              </a:lnSpc>
              <a:buClr>
                <a:schemeClr val="folHlink"/>
              </a:buClr>
            </a:pPr>
            <a:r>
              <a:rPr lang="en-AU" sz="2800" b="1" u="sng" dirty="0">
                <a:solidFill>
                  <a:schemeClr val="accent2"/>
                </a:solidFill>
                <a:latin typeface="Arial" charset="0"/>
              </a:rPr>
              <a:t> </a:t>
            </a:r>
            <a:endParaRPr lang="en-AU" b="1" u="sng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4340" name="Title 1"/>
          <p:cNvSpPr>
            <a:spLocks noGrp="1"/>
          </p:cNvSpPr>
          <p:nvPr>
            <p:ph type="ctrTitle"/>
          </p:nvPr>
        </p:nvSpPr>
        <p:spPr>
          <a:xfrm>
            <a:off x="3935413" y="-27384"/>
            <a:ext cx="6553200" cy="6096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sz="3600" b="1" dirty="0">
                <a:solidFill>
                  <a:schemeClr val="tx1"/>
                </a:solidFill>
                <a:latin typeface="Arial" charset="0"/>
                <a:cs typeface="Arial" charset="0"/>
              </a:rPr>
              <a:t>How do we teach management in universities?</a:t>
            </a: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1752601" y="6400801"/>
            <a:ext cx="217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kern="0">
                <a:solidFill>
                  <a:schemeClr val="bg1"/>
                </a:solidFill>
              </a:rPr>
              <a:t>www.fbe.unimelb.edu.au</a:t>
            </a:r>
          </a:p>
        </p:txBody>
      </p:sp>
    </p:spTree>
    <p:extLst>
      <p:ext uri="{BB962C8B-B14F-4D97-AF65-F5344CB8AC3E}">
        <p14:creationId xmlns:p14="http://schemas.microsoft.com/office/powerpoint/2010/main" val="1986416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BE slide4.jpg" descr="/Users/sophiecampbell/1 work/B+E/new powerpoint files/FBE ppt/FBE slide4.jpg">
            <a:extLst>
              <a:ext uri="{FF2B5EF4-FFF2-40B4-BE49-F238E27FC236}">
                <a16:creationId xmlns:a16="http://schemas.microsoft.com/office/drawing/2014/main" id="{EE9B1BC4-566E-474B-A2C5-04F3323FA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84" y="1131888"/>
            <a:ext cx="914501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41DCA5E-AF8B-487F-BC6D-E208AE35DA75}"/>
              </a:ext>
            </a:extLst>
          </p:cNvPr>
          <p:cNvSpPr/>
          <p:nvPr/>
        </p:nvSpPr>
        <p:spPr>
          <a:xfrm>
            <a:off x="1753786" y="1652843"/>
            <a:ext cx="3427815" cy="452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5A39EB-ED5E-4B96-B130-BE9573F17E99}"/>
              </a:ext>
            </a:extLst>
          </p:cNvPr>
          <p:cNvSpPr/>
          <p:nvPr/>
        </p:nvSpPr>
        <p:spPr>
          <a:xfrm>
            <a:off x="4966755" y="633173"/>
            <a:ext cx="3805770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3A44910-6B05-4C62-A0A2-2D2CDCACC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www.bcom.unimelb.edu.au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8B88FC-C48D-4430-B9FF-348C41BD4625}"/>
              </a:ext>
            </a:extLst>
          </p:cNvPr>
          <p:cNvSpPr txBox="1">
            <a:spLocks/>
          </p:cNvSpPr>
          <p:nvPr/>
        </p:nvSpPr>
        <p:spPr>
          <a:xfrm>
            <a:off x="1703512" y="1642512"/>
            <a:ext cx="4968552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sz="2400" b="1" kern="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Dr Michal Carrington</a:t>
            </a:r>
          </a:p>
          <a:p>
            <a:endParaRPr lang="en-AU" sz="2000" kern="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en-AU" sz="2000" kern="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Department of Management &amp; Marketing </a:t>
            </a:r>
          </a:p>
          <a:p>
            <a:r>
              <a:rPr lang="en-AU" sz="2000" kern="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Faculty of Business and Economics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5B8CEB-5F28-41A9-B7C5-8735BFDB5C93}"/>
              </a:ext>
            </a:extLst>
          </p:cNvPr>
          <p:cNvSpPr txBox="1">
            <a:spLocks/>
          </p:cNvSpPr>
          <p:nvPr/>
        </p:nvSpPr>
        <p:spPr>
          <a:xfrm>
            <a:off x="5051597" y="568194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…Marketing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9E1F1B-FF57-4B82-BC74-424B9DBDB9A6}"/>
              </a:ext>
            </a:extLst>
          </p:cNvPr>
          <p:cNvSpPr/>
          <p:nvPr/>
        </p:nvSpPr>
        <p:spPr>
          <a:xfrm>
            <a:off x="1703513" y="122549"/>
            <a:ext cx="3911721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BBD7A76-4C5B-457C-AD00-553C0B62C281}"/>
              </a:ext>
            </a:extLst>
          </p:cNvPr>
          <p:cNvSpPr txBox="1">
            <a:spLocks/>
          </p:cNvSpPr>
          <p:nvPr/>
        </p:nvSpPr>
        <p:spPr>
          <a:xfrm>
            <a:off x="1703512" y="50729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Possibilities in…</a:t>
            </a:r>
          </a:p>
        </p:txBody>
      </p:sp>
    </p:spTree>
    <p:extLst>
      <p:ext uri="{BB962C8B-B14F-4D97-AF65-F5344CB8AC3E}">
        <p14:creationId xmlns:p14="http://schemas.microsoft.com/office/powerpoint/2010/main" val="3297671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AB8A80-20AA-4DDC-8DE1-CFD47D84856A}"/>
              </a:ext>
            </a:extLst>
          </p:cNvPr>
          <p:cNvSpPr/>
          <p:nvPr/>
        </p:nvSpPr>
        <p:spPr>
          <a:xfrm>
            <a:off x="5258045" y="3120272"/>
            <a:ext cx="5277981" cy="33011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CD1AB4-D8AC-4B47-9792-9D139BE34069}"/>
              </a:ext>
            </a:extLst>
          </p:cNvPr>
          <p:cNvSpPr/>
          <p:nvPr/>
        </p:nvSpPr>
        <p:spPr>
          <a:xfrm>
            <a:off x="7413783" y="1244381"/>
            <a:ext cx="3122243" cy="33011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F7EB05-7FC7-4325-B604-A3BCBB1EAF31}"/>
              </a:ext>
            </a:extLst>
          </p:cNvPr>
          <p:cNvSpPr/>
          <p:nvPr/>
        </p:nvSpPr>
        <p:spPr>
          <a:xfrm>
            <a:off x="5403328" y="3780900"/>
            <a:ext cx="2461198" cy="251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A29833-9281-498C-A6FA-883CD79F31AF}"/>
              </a:ext>
            </a:extLst>
          </p:cNvPr>
          <p:cNvSpPr/>
          <p:nvPr/>
        </p:nvSpPr>
        <p:spPr>
          <a:xfrm>
            <a:off x="7992058" y="3780900"/>
            <a:ext cx="2429973" cy="251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3AA6DE-FA16-4411-897E-BC8D53C7B776}"/>
              </a:ext>
            </a:extLst>
          </p:cNvPr>
          <p:cNvSpPr/>
          <p:nvPr/>
        </p:nvSpPr>
        <p:spPr>
          <a:xfrm>
            <a:off x="7992058" y="1362836"/>
            <a:ext cx="2429973" cy="23401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1DCA5E-AF8B-487F-BC6D-E208AE35DA75}"/>
              </a:ext>
            </a:extLst>
          </p:cNvPr>
          <p:cNvSpPr/>
          <p:nvPr/>
        </p:nvSpPr>
        <p:spPr>
          <a:xfrm>
            <a:off x="1753786" y="1652843"/>
            <a:ext cx="3427815" cy="452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8B88FC-C48D-4430-B9FF-348C41BD4625}"/>
              </a:ext>
            </a:extLst>
          </p:cNvPr>
          <p:cNvSpPr txBox="1">
            <a:spLocks/>
          </p:cNvSpPr>
          <p:nvPr/>
        </p:nvSpPr>
        <p:spPr>
          <a:xfrm>
            <a:off x="1692713" y="1303148"/>
            <a:ext cx="4968552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sz="2400" b="1" kern="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Dr Michal Carrington</a:t>
            </a:r>
          </a:p>
          <a:p>
            <a:endParaRPr lang="en-AU" sz="2000" kern="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en-AU" sz="2000" kern="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Department of Management &amp; Marketing </a:t>
            </a:r>
          </a:p>
          <a:p>
            <a:r>
              <a:rPr lang="en-AU" sz="2000" kern="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Faculty of Business and Economics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1350E3-9308-4BBC-B2D2-A4F5193D369F}"/>
              </a:ext>
            </a:extLst>
          </p:cNvPr>
          <p:cNvSpPr/>
          <p:nvPr/>
        </p:nvSpPr>
        <p:spPr>
          <a:xfrm>
            <a:off x="1844512" y="3120272"/>
            <a:ext cx="3122243" cy="3301166"/>
          </a:xfrm>
          <a:prstGeom prst="rect">
            <a:avLst/>
          </a:prstGeom>
          <a:solidFill>
            <a:srgbClr val="E1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B939B8-E243-4E0D-873A-C1FE399C5B78}"/>
              </a:ext>
            </a:extLst>
          </p:cNvPr>
          <p:cNvSpPr txBox="1"/>
          <p:nvPr/>
        </p:nvSpPr>
        <p:spPr>
          <a:xfrm>
            <a:off x="1967060" y="3139125"/>
            <a:ext cx="227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kern="0" dirty="0">
                <a:solidFill>
                  <a:schemeClr val="bg1"/>
                </a:solidFill>
                <a:latin typeface="Gill Sans MT" panose="020B0502020104020203" pitchFamily="34" charset="0"/>
              </a:rPr>
              <a:t>TEACH…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F1E1D-2A04-4B01-855A-822B0E426D34}"/>
              </a:ext>
            </a:extLst>
          </p:cNvPr>
          <p:cNvSpPr/>
          <p:nvPr/>
        </p:nvSpPr>
        <p:spPr>
          <a:xfrm>
            <a:off x="2108462" y="3524004"/>
            <a:ext cx="2601798" cy="27731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pic>
        <p:nvPicPr>
          <p:cNvPr id="1028" name="Picture 4" descr="https://media.licdn.com/mpr/mpr/AAEAAQAAAAAAAAheAAAAJGQ2NTRkZjM3LTQyYjAtNDFkNi04MzllLTJiYzQ1YWIwNjUyYg.jpg">
            <a:extLst>
              <a:ext uri="{FF2B5EF4-FFF2-40B4-BE49-F238E27FC236}">
                <a16:creationId xmlns:a16="http://schemas.microsoft.com/office/drawing/2014/main" id="{5BB64C8A-61EC-4CB7-B7D9-48BF7A455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39" y="3780900"/>
            <a:ext cx="2210586" cy="22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D70494-F4F9-481C-B4E0-7B61975A4BBE}"/>
              </a:ext>
            </a:extLst>
          </p:cNvPr>
          <p:cNvSpPr txBox="1"/>
          <p:nvPr/>
        </p:nvSpPr>
        <p:spPr>
          <a:xfrm>
            <a:off x="3467692" y="5972044"/>
            <a:ext cx="227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kern="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…RETAIL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59ED41-DA9A-4B31-B7DF-E7B145353C99}"/>
              </a:ext>
            </a:extLst>
          </p:cNvPr>
          <p:cNvSpPr txBox="1"/>
          <p:nvPr/>
        </p:nvSpPr>
        <p:spPr>
          <a:xfrm>
            <a:off x="5288808" y="3138440"/>
            <a:ext cx="227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kern="0" dirty="0">
                <a:solidFill>
                  <a:schemeClr val="bg1"/>
                </a:solidFill>
                <a:latin typeface="Gill Sans MT" panose="020B0502020104020203" pitchFamily="34" charset="0"/>
              </a:rPr>
              <a:t>RESEARCH…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195349-A488-4772-BC0D-59CB235206B0}"/>
              </a:ext>
            </a:extLst>
          </p:cNvPr>
          <p:cNvSpPr txBox="1"/>
          <p:nvPr/>
        </p:nvSpPr>
        <p:spPr>
          <a:xfrm>
            <a:off x="5403829" y="5709884"/>
            <a:ext cx="237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kern="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…CONSUMPTION ETHICS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9F4B59-CE34-4D11-9F05-94B152BA2086}"/>
              </a:ext>
            </a:extLst>
          </p:cNvPr>
          <p:cNvSpPr txBox="1"/>
          <p:nvPr/>
        </p:nvSpPr>
        <p:spPr>
          <a:xfrm>
            <a:off x="8088397" y="5709883"/>
            <a:ext cx="237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kern="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…CONSUMER WELL-BEING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974809-3FCB-4215-A643-0EB60D3861E1}"/>
              </a:ext>
            </a:extLst>
          </p:cNvPr>
          <p:cNvSpPr txBox="1"/>
          <p:nvPr/>
        </p:nvSpPr>
        <p:spPr>
          <a:xfrm>
            <a:off x="8080542" y="3119083"/>
            <a:ext cx="237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b="1" kern="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…MANAGERIAL ETHICS</a:t>
            </a:r>
          </a:p>
        </p:txBody>
      </p:sp>
      <p:pic>
        <p:nvPicPr>
          <p:cNvPr id="1030" name="Picture 6" descr="http://i.dailymail.co.uk/i/pix/2016/02/23/16/31766BFE00000578-3460388-image-m-13_1456243328960.jpg">
            <a:extLst>
              <a:ext uri="{FF2B5EF4-FFF2-40B4-BE49-F238E27FC236}">
                <a16:creationId xmlns:a16="http://schemas.microsoft.com/office/drawing/2014/main" id="{B8ED2302-925E-407A-97FE-EA96DDF1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98" y="3843378"/>
            <a:ext cx="1816269" cy="192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tutorialspoint.com/professional_ethics/images/profession_ethics.jpg">
            <a:extLst>
              <a:ext uri="{FF2B5EF4-FFF2-40B4-BE49-F238E27FC236}">
                <a16:creationId xmlns:a16="http://schemas.microsoft.com/office/drawing/2014/main" id="{785CF4D1-5874-41FA-8347-06C0B68D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98" y="1454324"/>
            <a:ext cx="2240179" cy="15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C086009-C98E-49A7-B791-93F740F7C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94" y="3964666"/>
            <a:ext cx="2310266" cy="154017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E9F5648-1ECB-42BA-9939-30E8D89B2A42}"/>
              </a:ext>
            </a:extLst>
          </p:cNvPr>
          <p:cNvSpPr/>
          <p:nvPr/>
        </p:nvSpPr>
        <p:spPr>
          <a:xfrm>
            <a:off x="4966755" y="633173"/>
            <a:ext cx="3805770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C81510F-FCA4-4076-B2B5-5E639FDB1383}"/>
              </a:ext>
            </a:extLst>
          </p:cNvPr>
          <p:cNvSpPr txBox="1">
            <a:spLocks/>
          </p:cNvSpPr>
          <p:nvPr/>
        </p:nvSpPr>
        <p:spPr>
          <a:xfrm>
            <a:off x="5051597" y="568194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…Marketing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0D474F-F425-4F54-9073-168A543F17BD}"/>
              </a:ext>
            </a:extLst>
          </p:cNvPr>
          <p:cNvSpPr/>
          <p:nvPr/>
        </p:nvSpPr>
        <p:spPr>
          <a:xfrm>
            <a:off x="1703513" y="122549"/>
            <a:ext cx="3911721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E499E0E-4810-4A84-BA2B-452328C6A864}"/>
              </a:ext>
            </a:extLst>
          </p:cNvPr>
          <p:cNvSpPr txBox="1">
            <a:spLocks/>
          </p:cNvSpPr>
          <p:nvPr/>
        </p:nvSpPr>
        <p:spPr>
          <a:xfrm>
            <a:off x="1703512" y="50729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Possibilities in…</a:t>
            </a:r>
          </a:p>
        </p:txBody>
      </p:sp>
    </p:spTree>
    <p:extLst>
      <p:ext uri="{BB962C8B-B14F-4D97-AF65-F5344CB8AC3E}">
        <p14:creationId xmlns:p14="http://schemas.microsoft.com/office/powerpoint/2010/main" val="198544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 animBg="1"/>
      <p:bldP spid="2" grpId="0" animBg="1"/>
      <p:bldP spid="3" grpId="0"/>
      <p:bldP spid="5" grpId="0" animBg="1"/>
      <p:bldP spid="18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EC77DF7-6B17-4271-9E83-77FC16F95E05}"/>
              </a:ext>
            </a:extLst>
          </p:cNvPr>
          <p:cNvGrpSpPr/>
          <p:nvPr/>
        </p:nvGrpSpPr>
        <p:grpSpPr>
          <a:xfrm>
            <a:off x="1613410" y="1417204"/>
            <a:ext cx="2159916" cy="5440796"/>
            <a:chOff x="89410" y="1417204"/>
            <a:chExt cx="2159916" cy="54407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468D557-7E4E-4AE6-9FEE-7BD2A010DF5C}"/>
                </a:ext>
              </a:extLst>
            </p:cNvPr>
            <p:cNvGrpSpPr/>
            <p:nvPr/>
          </p:nvGrpSpPr>
          <p:grpSpPr>
            <a:xfrm>
              <a:off x="395536" y="2924944"/>
              <a:ext cx="1547664" cy="3933056"/>
              <a:chOff x="395536" y="2924944"/>
              <a:chExt cx="1547664" cy="3933056"/>
            </a:xfrm>
          </p:grpSpPr>
          <p:pic>
            <p:nvPicPr>
              <p:cNvPr id="3" name="Picture 2" descr="dove logo.jpg">
                <a:extLst>
                  <a:ext uri="{FF2B5EF4-FFF2-40B4-BE49-F238E27FC236}">
                    <a16:creationId xmlns:a16="http://schemas.microsoft.com/office/drawing/2014/main" id="{3D68A088-452E-4F98-96AE-73E7E5D95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" y="4797152"/>
                <a:ext cx="1340768" cy="1340768"/>
              </a:xfrm>
              <a:prstGeom prst="rect">
                <a:avLst/>
              </a:prstGeom>
            </p:spPr>
          </p:pic>
          <p:pic>
            <p:nvPicPr>
              <p:cNvPr id="4" name="Picture 3" descr="Omo-logo-106x106_tcm72-87529.jpg">
                <a:extLst>
                  <a:ext uri="{FF2B5EF4-FFF2-40B4-BE49-F238E27FC236}">
                    <a16:creationId xmlns:a16="http://schemas.microsoft.com/office/drawing/2014/main" id="{2F59DB10-B143-4B4B-BD88-32C904412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560" y="5849888"/>
                <a:ext cx="1008112" cy="1008112"/>
              </a:xfrm>
              <a:prstGeom prst="rect">
                <a:avLst/>
              </a:prstGeom>
            </p:spPr>
          </p:pic>
          <p:pic>
            <p:nvPicPr>
              <p:cNvPr id="5" name="Picture 4" descr="ColesNewLogo9pin.gif">
                <a:extLst>
                  <a:ext uri="{FF2B5EF4-FFF2-40B4-BE49-F238E27FC236}">
                    <a16:creationId xmlns:a16="http://schemas.microsoft.com/office/drawing/2014/main" id="{8163663C-21A1-40CE-8E76-0381B65C8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4250095"/>
                <a:ext cx="1547664" cy="61906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6" name="Picture 5" descr="unilever-logo.jpg">
                <a:extLst>
                  <a:ext uri="{FF2B5EF4-FFF2-40B4-BE49-F238E27FC236}">
                    <a16:creationId xmlns:a16="http://schemas.microsoft.com/office/drawing/2014/main" id="{E6591D04-6223-4AA7-82ED-F3B4AE1D0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" y="2924944"/>
                <a:ext cx="1186825" cy="12384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2050" name="Picture 2" descr="arm-wrestling.jpg (600×400)">
              <a:extLst>
                <a:ext uri="{FF2B5EF4-FFF2-40B4-BE49-F238E27FC236}">
                  <a16:creationId xmlns:a16="http://schemas.microsoft.com/office/drawing/2014/main" id="{4C9E27E7-FA6F-4EB6-803F-F102A5FAD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10" y="1417204"/>
              <a:ext cx="2159916" cy="1439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A14A45-3542-46B9-8A3D-57F64AC1DFC4}"/>
              </a:ext>
            </a:extLst>
          </p:cNvPr>
          <p:cNvGrpSpPr/>
          <p:nvPr/>
        </p:nvGrpSpPr>
        <p:grpSpPr>
          <a:xfrm>
            <a:off x="8741672" y="3129700"/>
            <a:ext cx="1926329" cy="2243517"/>
            <a:chOff x="7217671" y="3129699"/>
            <a:chExt cx="1926329" cy="2243517"/>
          </a:xfrm>
        </p:grpSpPr>
        <p:pic>
          <p:nvPicPr>
            <p:cNvPr id="22" name="Picture 21" descr="targetlogo.jpg">
              <a:extLst>
                <a:ext uri="{FF2B5EF4-FFF2-40B4-BE49-F238E27FC236}">
                  <a16:creationId xmlns:a16="http://schemas.microsoft.com/office/drawing/2014/main" id="{22E67D2E-3D17-43A6-AF2E-418A0AE07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671" y="4509120"/>
              <a:ext cx="1926329" cy="864096"/>
            </a:xfrm>
            <a:prstGeom prst="rect">
              <a:avLst/>
            </a:prstGeom>
          </p:spPr>
        </p:pic>
        <p:pic>
          <p:nvPicPr>
            <p:cNvPr id="2052" name="Picture 4" descr="arguing.jpg (627×295)">
              <a:extLst>
                <a:ext uri="{FF2B5EF4-FFF2-40B4-BE49-F238E27FC236}">
                  <a16:creationId xmlns:a16="http://schemas.microsoft.com/office/drawing/2014/main" id="{895AEEEA-2D44-4CEE-AD81-755E871E2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646" y="3129699"/>
              <a:ext cx="1752550" cy="859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0EB6FF-D31B-4D0B-8AA8-06FC75C44C64}"/>
              </a:ext>
            </a:extLst>
          </p:cNvPr>
          <p:cNvGrpSpPr/>
          <p:nvPr/>
        </p:nvGrpSpPr>
        <p:grpSpPr>
          <a:xfrm>
            <a:off x="7010400" y="2402177"/>
            <a:ext cx="2112990" cy="3774190"/>
            <a:chOff x="5486400" y="2402177"/>
            <a:chExt cx="2112990" cy="37741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F8FA6F2-433B-448B-AF41-9CFE13F919B6}"/>
                </a:ext>
              </a:extLst>
            </p:cNvPr>
            <p:cNvGrpSpPr/>
            <p:nvPr/>
          </p:nvGrpSpPr>
          <p:grpSpPr>
            <a:xfrm>
              <a:off x="5580112" y="3717032"/>
              <a:ext cx="2019278" cy="2459335"/>
              <a:chOff x="5580112" y="3717032"/>
              <a:chExt cx="2019278" cy="2459335"/>
            </a:xfrm>
          </p:grpSpPr>
          <p:pic>
            <p:nvPicPr>
              <p:cNvPr id="20" name="Picture 19" descr="UOM Logo.jpg">
                <a:extLst>
                  <a:ext uri="{FF2B5EF4-FFF2-40B4-BE49-F238E27FC236}">
                    <a16:creationId xmlns:a16="http://schemas.microsoft.com/office/drawing/2014/main" id="{7DEC137A-ED8A-4835-89DE-A789E6E8A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120" y="3717032"/>
                <a:ext cx="1596364" cy="1608216"/>
              </a:xfrm>
              <a:prstGeom prst="rect">
                <a:avLst/>
              </a:prstGeom>
            </p:spPr>
          </p:pic>
          <p:pic>
            <p:nvPicPr>
              <p:cNvPr id="21" name="Picture 20" descr="latrobe logo.bmp">
                <a:extLst>
                  <a:ext uri="{FF2B5EF4-FFF2-40B4-BE49-F238E27FC236}">
                    <a16:creationId xmlns:a16="http://schemas.microsoft.com/office/drawing/2014/main" id="{1CF6939A-6AD6-467C-9CE0-2DDEEA45D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0112" y="5589240"/>
                <a:ext cx="2019278" cy="587127"/>
              </a:xfrm>
              <a:prstGeom prst="rect">
                <a:avLst/>
              </a:prstGeom>
            </p:spPr>
          </p:pic>
        </p:grpSp>
        <p:pic>
          <p:nvPicPr>
            <p:cNvPr id="2054" name="Picture 6" descr="original.jpg (399×366)">
              <a:extLst>
                <a:ext uri="{FF2B5EF4-FFF2-40B4-BE49-F238E27FC236}">
                  <a16:creationId xmlns:a16="http://schemas.microsoft.com/office/drawing/2014/main" id="{14661ECE-ECE9-428D-A027-6A03263405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402177"/>
              <a:ext cx="1586235" cy="1455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CFC046-6AE7-4078-8938-621A022D2E0E}"/>
              </a:ext>
            </a:extLst>
          </p:cNvPr>
          <p:cNvGrpSpPr/>
          <p:nvPr/>
        </p:nvGrpSpPr>
        <p:grpSpPr>
          <a:xfrm>
            <a:off x="3791745" y="1292402"/>
            <a:ext cx="3207841" cy="5565599"/>
            <a:chOff x="2267744" y="1292401"/>
            <a:chExt cx="3207841" cy="55655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C8CE836-1D3A-45ED-AD5A-92BE01CD2DA1}"/>
                </a:ext>
              </a:extLst>
            </p:cNvPr>
            <p:cNvGrpSpPr/>
            <p:nvPr/>
          </p:nvGrpSpPr>
          <p:grpSpPr>
            <a:xfrm>
              <a:off x="2267744" y="2924944"/>
              <a:ext cx="3207841" cy="3933056"/>
              <a:chOff x="2267744" y="2924944"/>
              <a:chExt cx="3207841" cy="3933056"/>
            </a:xfrm>
          </p:grpSpPr>
          <p:grpSp>
            <p:nvGrpSpPr>
              <p:cNvPr id="8" name="Group 6">
                <a:extLst>
                  <a:ext uri="{FF2B5EF4-FFF2-40B4-BE49-F238E27FC236}">
                    <a16:creationId xmlns:a16="http://schemas.microsoft.com/office/drawing/2014/main" id="{4DBE2B91-4595-4BC2-9C00-0E49737488A9}"/>
                  </a:ext>
                </a:extLst>
              </p:cNvPr>
              <p:cNvGrpSpPr/>
              <p:nvPr/>
            </p:nvGrpSpPr>
            <p:grpSpPr>
              <a:xfrm>
                <a:off x="2339752" y="5445224"/>
                <a:ext cx="2520280" cy="1246069"/>
                <a:chOff x="5786446" y="2857496"/>
                <a:chExt cx="2928958" cy="1462093"/>
              </a:xfrm>
            </p:grpSpPr>
            <p:pic>
              <p:nvPicPr>
                <p:cNvPr id="16" name="Picture 15" descr="imagesCAHYCQXD.jpg">
                  <a:extLst>
                    <a:ext uri="{FF2B5EF4-FFF2-40B4-BE49-F238E27FC236}">
                      <a16:creationId xmlns:a16="http://schemas.microsoft.com/office/drawing/2014/main" id="{9333E4B5-1262-43C6-B536-92629EF081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86446" y="2857496"/>
                  <a:ext cx="1285884" cy="921550"/>
                </a:xfrm>
                <a:prstGeom prst="rect">
                  <a:avLst/>
                </a:prstGeom>
              </p:spPr>
            </p:pic>
            <p:pic>
              <p:nvPicPr>
                <p:cNvPr id="17" name="Picture 16" descr="imagesCAI8L2UT.jpg">
                  <a:extLst>
                    <a:ext uri="{FF2B5EF4-FFF2-40B4-BE49-F238E27FC236}">
                      <a16:creationId xmlns:a16="http://schemas.microsoft.com/office/drawing/2014/main" id="{ADF1A450-BAA9-4DA6-AF09-360DE5A1CE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6644" y="2857496"/>
                  <a:ext cx="1428760" cy="948697"/>
                </a:xfrm>
                <a:prstGeom prst="rect">
                  <a:avLst/>
                </a:prstGeom>
              </p:spPr>
            </p:pic>
            <p:pic>
              <p:nvPicPr>
                <p:cNvPr id="18" name="Picture 17" descr="imagesCAWHKQVY.jpg">
                  <a:extLst>
                    <a:ext uri="{FF2B5EF4-FFF2-40B4-BE49-F238E27FC236}">
                      <a16:creationId xmlns:a16="http://schemas.microsoft.com/office/drawing/2014/main" id="{D67F1BA1-7E81-45D8-964E-29EAF2E03E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2264" y="3643314"/>
                  <a:ext cx="1362075" cy="676275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 descr="logo-newworld-homepage.gif">
                <a:extLst>
                  <a:ext uri="{FF2B5EF4-FFF2-40B4-BE49-F238E27FC236}">
                    <a16:creationId xmlns:a16="http://schemas.microsoft.com/office/drawing/2014/main" id="{B762818C-4144-4C8D-8F11-B767E965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3968" y="5157192"/>
                <a:ext cx="1191617" cy="648072"/>
              </a:xfrm>
              <a:prstGeom prst="rect">
                <a:avLst/>
              </a:prstGeom>
            </p:spPr>
          </p:pic>
          <p:pic>
            <p:nvPicPr>
              <p:cNvPr id="10" name="Picture 9" descr="woolworths_logo_detail.gif">
                <a:extLst>
                  <a:ext uri="{FF2B5EF4-FFF2-40B4-BE49-F238E27FC236}">
                    <a16:creationId xmlns:a16="http://schemas.microsoft.com/office/drawing/2014/main" id="{908CD7F8-74DA-4528-A386-2A1D1E4E8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5976" y="6123234"/>
                <a:ext cx="792088" cy="734766"/>
              </a:xfrm>
              <a:prstGeom prst="rect">
                <a:avLst/>
              </a:prstGeom>
            </p:spPr>
          </p:pic>
          <p:grpSp>
            <p:nvGrpSpPr>
              <p:cNvPr id="11" name="Group 25">
                <a:extLst>
                  <a:ext uri="{FF2B5EF4-FFF2-40B4-BE49-F238E27FC236}">
                    <a16:creationId xmlns:a16="http://schemas.microsoft.com/office/drawing/2014/main" id="{741F3FF9-1C92-4D83-BAFC-89E816CE1AE6}"/>
                  </a:ext>
                </a:extLst>
              </p:cNvPr>
              <p:cNvGrpSpPr/>
              <p:nvPr/>
            </p:nvGrpSpPr>
            <p:grpSpPr>
              <a:xfrm>
                <a:off x="2267744" y="3717033"/>
                <a:ext cx="2448272" cy="1728192"/>
                <a:chOff x="357158" y="2928935"/>
                <a:chExt cx="3286148" cy="2224095"/>
              </a:xfrm>
            </p:grpSpPr>
            <p:pic>
              <p:nvPicPr>
                <p:cNvPr id="13" name="Picture 12" descr="dovegirls.jpg">
                  <a:extLst>
                    <a:ext uri="{FF2B5EF4-FFF2-40B4-BE49-F238E27FC236}">
                      <a16:creationId xmlns:a16="http://schemas.microsoft.com/office/drawing/2014/main" id="{85E24B7D-B169-4836-A1DA-D30752E1DF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57356" y="2928935"/>
                  <a:ext cx="1785950" cy="1889860"/>
                </a:xfrm>
                <a:prstGeom prst="rect">
                  <a:avLst/>
                </a:prstGeom>
              </p:spPr>
            </p:pic>
            <p:pic>
              <p:nvPicPr>
                <p:cNvPr id="14" name="Picture 13" descr="ourBrandHPC136x101_tcm28-190032.jpg">
                  <a:extLst>
                    <a:ext uri="{FF2B5EF4-FFF2-40B4-BE49-F238E27FC236}">
                      <a16:creationId xmlns:a16="http://schemas.microsoft.com/office/drawing/2014/main" id="{2472976D-D95C-4BD1-9F1C-4C0FD3DF4F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158" y="3214686"/>
                  <a:ext cx="1500198" cy="1114117"/>
                </a:xfrm>
                <a:prstGeom prst="rect">
                  <a:avLst/>
                </a:prstGeom>
              </p:spPr>
            </p:pic>
            <p:pic>
              <p:nvPicPr>
                <p:cNvPr id="15" name="Picture 14" descr="Lynx-Logo-106x106_tcm72-18924.jpg">
                  <a:extLst>
                    <a:ext uri="{FF2B5EF4-FFF2-40B4-BE49-F238E27FC236}">
                      <a16:creationId xmlns:a16="http://schemas.microsoft.com/office/drawing/2014/main" id="{44B3415D-2246-493E-82FD-676578FA75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8662" y="4143380"/>
                  <a:ext cx="1009650" cy="1009650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 descr="unilever-logo.jpg">
                <a:extLst>
                  <a:ext uri="{FF2B5EF4-FFF2-40B4-BE49-F238E27FC236}">
                    <a16:creationId xmlns:a16="http://schemas.microsoft.com/office/drawing/2014/main" id="{6336DADF-C82A-4802-BAF1-0956211C8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3127" y="2924944"/>
                <a:ext cx="1186825" cy="123849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2056" name="Picture 8" descr="tumblr_static_5qqz306jcr4s848wokkwkgo8g_640_v2.jpg (640×427)">
              <a:extLst>
                <a:ext uri="{FF2B5EF4-FFF2-40B4-BE49-F238E27FC236}">
                  <a16:creationId xmlns:a16="http://schemas.microsoft.com/office/drawing/2014/main" id="{51C8B35E-7186-4656-B093-4D79CC0C9E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0506" y="1292401"/>
              <a:ext cx="2369270" cy="1580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323B8C9-F711-49F1-B8AE-5371CC73BE56}"/>
              </a:ext>
            </a:extLst>
          </p:cNvPr>
          <p:cNvSpPr/>
          <p:nvPr/>
        </p:nvSpPr>
        <p:spPr>
          <a:xfrm>
            <a:off x="4966755" y="633173"/>
            <a:ext cx="3805770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8581A33-7B03-44C7-B0F2-FF67BFF2E2EF}"/>
              </a:ext>
            </a:extLst>
          </p:cNvPr>
          <p:cNvSpPr txBox="1">
            <a:spLocks/>
          </p:cNvSpPr>
          <p:nvPr/>
        </p:nvSpPr>
        <p:spPr>
          <a:xfrm>
            <a:off x="5051597" y="568194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…Marketing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56A51F-6923-4D72-AB85-754902895157}"/>
              </a:ext>
            </a:extLst>
          </p:cNvPr>
          <p:cNvSpPr/>
          <p:nvPr/>
        </p:nvSpPr>
        <p:spPr>
          <a:xfrm>
            <a:off x="1703513" y="122549"/>
            <a:ext cx="3911721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5CCD8045-CBB7-4C43-8339-AC54BDDBDB11}"/>
              </a:ext>
            </a:extLst>
          </p:cNvPr>
          <p:cNvSpPr txBox="1">
            <a:spLocks/>
          </p:cNvSpPr>
          <p:nvPr/>
        </p:nvSpPr>
        <p:spPr>
          <a:xfrm>
            <a:off x="1703512" y="50729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Possibilities in…</a:t>
            </a:r>
          </a:p>
        </p:txBody>
      </p:sp>
    </p:spTree>
    <p:extLst>
      <p:ext uri="{BB962C8B-B14F-4D97-AF65-F5344CB8AC3E}">
        <p14:creationId xmlns:p14="http://schemas.microsoft.com/office/powerpoint/2010/main" val="17349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D0BBFBB-52CA-4878-A7AF-204DD4405784}"/>
              </a:ext>
            </a:extLst>
          </p:cNvPr>
          <p:cNvSpPr/>
          <p:nvPr/>
        </p:nvSpPr>
        <p:spPr>
          <a:xfrm>
            <a:off x="1703512" y="246374"/>
            <a:ext cx="5668838" cy="54414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138" t="12201" r="46062" b="50000"/>
          <a:stretch/>
        </p:blipFill>
        <p:spPr>
          <a:xfrm>
            <a:off x="1665730" y="2057800"/>
            <a:ext cx="3278143" cy="1843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409" t="19201" r="59450" b="41600"/>
          <a:stretch/>
        </p:blipFill>
        <p:spPr>
          <a:xfrm>
            <a:off x="1539150" y="4739965"/>
            <a:ext cx="3304728" cy="201622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27176" y="210867"/>
            <a:ext cx="481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kern="0" dirty="0">
                <a:solidFill>
                  <a:schemeClr val="bg1"/>
                </a:solidFill>
                <a:latin typeface="Gill Sans MT" panose="020B0502020104020203" pitchFamily="34" charset="0"/>
              </a:rPr>
              <a:t>Projecting Identities…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3513" y="811305"/>
            <a:ext cx="5897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kern="0" dirty="0">
                <a:solidFill>
                  <a:sysClr val="windowText" lastClr="000000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It is an innate human desire to project ourselves as possessing particular characteristics…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713" t="16401" r="56300" b="48600"/>
          <a:stretch/>
        </p:blipFill>
        <p:spPr>
          <a:xfrm>
            <a:off x="3182115" y="2996952"/>
            <a:ext cx="2851517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5374" y="1734635"/>
            <a:ext cx="2804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kern="0" dirty="0">
                <a:solidFill>
                  <a:sysClr val="windowText" lastClr="000000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…to be who our audience wants us to be…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264" y="2103657"/>
            <a:ext cx="1905000" cy="190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29838" y="5766956"/>
            <a:ext cx="2138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kern="0" dirty="0">
                <a:solidFill>
                  <a:sysClr val="windowText" lastClr="000000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…and to re-launch who we are…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542" y="3745745"/>
            <a:ext cx="1499738" cy="202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7412DE-5408-4C34-8927-E6A4C401253A}"/>
              </a:ext>
            </a:extLst>
          </p:cNvPr>
          <p:cNvSpPr/>
          <p:nvPr/>
        </p:nvSpPr>
        <p:spPr>
          <a:xfrm>
            <a:off x="1703513" y="293999"/>
            <a:ext cx="5697413" cy="54414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27176" y="239442"/>
            <a:ext cx="6220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kern="0" dirty="0">
                <a:solidFill>
                  <a:schemeClr val="bg1"/>
                </a:solidFill>
                <a:latin typeface="Gill Sans MT" panose="020B0502020104020203" pitchFamily="34" charset="0"/>
              </a:rPr>
              <a:t>Symbolic Meanings…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3513" y="940065"/>
            <a:ext cx="4949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kern="0" dirty="0">
                <a:solidFill>
                  <a:sysClr val="windowText" lastClr="000000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We imbibe objects with symbolic meaning over and above functional attributes…</a:t>
            </a:r>
          </a:p>
        </p:txBody>
      </p:sp>
      <p:pic>
        <p:nvPicPr>
          <p:cNvPr id="4" name="Picture 3" descr="File:&lt;strong&gt;Totem&lt;/strong&gt; Pole (Morrow County, Oregon scenic images) (morDA0188).jpg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77" y="2188018"/>
            <a:ext cx="1638667" cy="2468116"/>
          </a:xfrm>
          <a:prstGeom prst="rect">
            <a:avLst/>
          </a:prstGeom>
        </p:spPr>
      </p:pic>
      <p:pic>
        <p:nvPicPr>
          <p:cNvPr id="8" name="Picture 7" descr="&lt;strong&gt;Wedding&lt;/strong&gt; Pictures &lt;strong&gt;Wedding&lt;/strong&gt; Photos: &lt;strong&gt;Wedding Ring&lt;/strong&gt; Pictures | &lt;strong&gt;Wedding Ring&lt;/strong&gt;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07" y="4036051"/>
            <a:ext cx="2866193" cy="2149645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/>
          </p:nvPr>
        </p:nvGraphicFramePr>
        <p:xfrm>
          <a:off x="3359696" y="1511892"/>
          <a:ext cx="8123956" cy="5346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147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0EDF861-6540-4256-9210-F65A62B008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81D60FB-6126-40C7-B1E6-785ED8D549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8C8029D-4BBD-4101-95D0-9994F2AB6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41E8E3-E187-4449-B9DB-0532BADBF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FFC06A-3D1E-4867-AA58-B409CEBE5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AAFEA0F-040F-49EF-8A20-232C9BAFB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E015953-1A8E-4E89-A633-268F781AAE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88ADE47-798E-44C4-B951-214572C7C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7F2B45C-01BD-4F43-BF78-210BDCE27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A83089-3B6E-480C-8D78-87341B592D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4035B3-00C0-468D-992A-18E225CC6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CBB17A0-4414-4BF7-AA12-6E9DB4645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69447C5-F704-41BD-BB6D-CB69ACD16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04A422D-C854-4253-A132-63AE3E673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762B1E0-9FAC-4DB5-A5A4-3F65CD0CC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FD43A9-16E2-4231-BB03-168360B6E843}"/>
              </a:ext>
            </a:extLst>
          </p:cNvPr>
          <p:cNvSpPr/>
          <p:nvPr/>
        </p:nvSpPr>
        <p:spPr>
          <a:xfrm>
            <a:off x="1703513" y="570224"/>
            <a:ext cx="5697413" cy="54414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27176" y="506142"/>
            <a:ext cx="6220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kern="0" dirty="0">
                <a:solidFill>
                  <a:schemeClr val="bg1"/>
                </a:solidFill>
                <a:latin typeface="Gill Sans MT" panose="020B0502020104020203" pitchFamily="34" charset="0"/>
              </a:rPr>
              <a:t>Marketing…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27176" y="1317287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kern="0" dirty="0">
                <a:solidFill>
                  <a:sysClr val="windowText" lastClr="000000"/>
                </a:solidFill>
                <a:latin typeface="Gill Sans MT" panose="020B0502020104020203" pitchFamily="34" charset="0"/>
                <a:cs typeface="Calibri Light" panose="020F0302020204030204" pitchFamily="34" charset="0"/>
              </a:rPr>
              <a:t>Organisations harness this human capacity to transfer identity and meaning to objects, and to present these transformed objects to others…..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21" y="3089862"/>
            <a:ext cx="3813787" cy="37184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75721" y="5589240"/>
            <a:ext cx="38025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20272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http://www.12manage.com/images/picture_social_marketing.jpg">
            <a:extLst>
              <a:ext uri="{FF2B5EF4-FFF2-40B4-BE49-F238E27FC236}">
                <a16:creationId xmlns:a16="http://schemas.microsoft.com/office/drawing/2014/main" id="{3D674E52-7414-4B23-84AF-48FC3C2C4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41" y="3143892"/>
            <a:ext cx="2231263" cy="146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cdn3.upsocl.com/wp-content/uploads/immujer/2015/01/1708873501.jpg">
            <a:extLst>
              <a:ext uri="{FF2B5EF4-FFF2-40B4-BE49-F238E27FC236}">
                <a16:creationId xmlns:a16="http://schemas.microsoft.com/office/drawing/2014/main" id="{52F1ECA7-8793-44E9-9CC5-A8D6A12B2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134868"/>
            <a:ext cx="2365236" cy="157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oxy+Jacenko+|+Sweaty+Betty+PR (1000×1500)">
            <a:extLst>
              <a:ext uri="{FF2B5EF4-FFF2-40B4-BE49-F238E27FC236}">
                <a16:creationId xmlns:a16="http://schemas.microsoft.com/office/drawing/2014/main" id="{53612051-ECF6-4055-9DEE-FC66107B2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49" y="4691493"/>
            <a:ext cx="1272619" cy="190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iRes-e1388354709240.jpg (4522×3024)">
            <a:extLst>
              <a:ext uri="{FF2B5EF4-FFF2-40B4-BE49-F238E27FC236}">
                <a16:creationId xmlns:a16="http://schemas.microsoft.com/office/drawing/2014/main" id="{88D59040-7535-44BD-BF92-B4B95C30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47" y="5686278"/>
            <a:ext cx="1536569" cy="102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rand-Management.jpg (600×360)">
            <a:extLst>
              <a:ext uri="{FF2B5EF4-FFF2-40B4-BE49-F238E27FC236}">
                <a16:creationId xmlns:a16="http://schemas.microsoft.com/office/drawing/2014/main" id="{6350CA1F-0B99-4D88-8DF4-7F196D3ED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254" y="2735776"/>
            <a:ext cx="2310746" cy="13864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roduct innovation">
            <a:extLst>
              <a:ext uri="{FF2B5EF4-FFF2-40B4-BE49-F238E27FC236}">
                <a16:creationId xmlns:a16="http://schemas.microsoft.com/office/drawing/2014/main" id="{514BCCF7-A9B8-4B03-8FE7-5E4C120B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59" y="949788"/>
            <a:ext cx="2091565" cy="170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BB2BEC-FD68-4479-8A7B-DB11E369F934}"/>
              </a:ext>
            </a:extLst>
          </p:cNvPr>
          <p:cNvGraphicFramePr/>
          <p:nvPr>
            <p:extLst/>
          </p:nvPr>
        </p:nvGraphicFramePr>
        <p:xfrm>
          <a:off x="2209800" y="1469008"/>
          <a:ext cx="7715200" cy="516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122" name="Picture 2" descr="res_4009190_internet_of_things.jpg (458×473)">
            <a:extLst>
              <a:ext uri="{FF2B5EF4-FFF2-40B4-BE49-F238E27FC236}">
                <a16:creationId xmlns:a16="http://schemas.microsoft.com/office/drawing/2014/main" id="{46A5DEB8-E774-44EB-9A17-A1B9AB556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04" y="951543"/>
            <a:ext cx="1332813" cy="13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37A2EF-3CD2-4A5F-B4A7-4B7884C1A44E}"/>
              </a:ext>
            </a:extLst>
          </p:cNvPr>
          <p:cNvSpPr/>
          <p:nvPr/>
        </p:nvSpPr>
        <p:spPr>
          <a:xfrm>
            <a:off x="4966755" y="633173"/>
            <a:ext cx="3805770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A28E1E0-888D-4BD7-AD47-FB092648B0C7}"/>
              </a:ext>
            </a:extLst>
          </p:cNvPr>
          <p:cNvSpPr txBox="1">
            <a:spLocks/>
          </p:cNvSpPr>
          <p:nvPr/>
        </p:nvSpPr>
        <p:spPr>
          <a:xfrm>
            <a:off x="5051597" y="568194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…Marketing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E4641B-53EE-4EFE-B98F-1B8DB88541F0}"/>
              </a:ext>
            </a:extLst>
          </p:cNvPr>
          <p:cNvSpPr/>
          <p:nvPr/>
        </p:nvSpPr>
        <p:spPr>
          <a:xfrm>
            <a:off x="1703513" y="122549"/>
            <a:ext cx="3911721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DABC70-A58D-41A9-8482-E9E0FC893C06}"/>
              </a:ext>
            </a:extLst>
          </p:cNvPr>
          <p:cNvSpPr txBox="1">
            <a:spLocks/>
          </p:cNvSpPr>
          <p:nvPr/>
        </p:nvSpPr>
        <p:spPr>
          <a:xfrm>
            <a:off x="1703512" y="50729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Possibilities in…</a:t>
            </a:r>
          </a:p>
        </p:txBody>
      </p:sp>
    </p:spTree>
    <p:extLst>
      <p:ext uri="{BB962C8B-B14F-4D97-AF65-F5344CB8AC3E}">
        <p14:creationId xmlns:p14="http://schemas.microsoft.com/office/powerpoint/2010/main" val="292799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7-21 at 10.41.16 AM.jpg">
            <a:extLst>
              <a:ext uri="{FF2B5EF4-FFF2-40B4-BE49-F238E27FC236}">
                <a16:creationId xmlns:a16="http://schemas.microsoft.com/office/drawing/2014/main" id="{DB75D58D-AABE-4065-804A-91EAEA0F8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1" y="1903012"/>
            <a:ext cx="9144000" cy="48025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8447B3B-6D0E-4DA1-A23B-87B5AF653E99}"/>
              </a:ext>
            </a:extLst>
          </p:cNvPr>
          <p:cNvSpPr txBox="1">
            <a:spLocks/>
          </p:cNvSpPr>
          <p:nvPr/>
        </p:nvSpPr>
        <p:spPr>
          <a:xfrm>
            <a:off x="1524000" y="896330"/>
            <a:ext cx="9159211" cy="1251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6BAD"/>
                </a:solidFill>
                <a:latin typeface="Gill Sans MT" panose="020B0502020104020203" pitchFamily="34" charset="0"/>
              </a:rPr>
              <a:t>So you want to manage big brands</a:t>
            </a:r>
            <a:r>
              <a:rPr lang="en-US" sz="3600" b="1" i="1" dirty="0">
                <a:solidFill>
                  <a:srgbClr val="006BAD"/>
                </a:solidFill>
                <a:latin typeface="Gill Sans MT" panose="020B0502020104020203" pitchFamily="34" charset="0"/>
              </a:rPr>
              <a:t>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C9F831-B4B8-4D2A-9391-63D9462CD982}"/>
              </a:ext>
            </a:extLst>
          </p:cNvPr>
          <p:cNvSpPr/>
          <p:nvPr/>
        </p:nvSpPr>
        <p:spPr>
          <a:xfrm>
            <a:off x="3352800" y="3118487"/>
            <a:ext cx="1584176" cy="5760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7F528E-68DF-4076-89F8-3AD51C80BCB0}"/>
              </a:ext>
            </a:extLst>
          </p:cNvPr>
          <p:cNvSpPr/>
          <p:nvPr/>
        </p:nvSpPr>
        <p:spPr>
          <a:xfrm>
            <a:off x="3505200" y="5900936"/>
            <a:ext cx="2286000" cy="5760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75EDE3-11A7-46E3-A0BF-AC801EE14556}"/>
              </a:ext>
            </a:extLst>
          </p:cNvPr>
          <p:cNvSpPr/>
          <p:nvPr/>
        </p:nvSpPr>
        <p:spPr>
          <a:xfrm>
            <a:off x="8915400" y="4126132"/>
            <a:ext cx="1584176" cy="5760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4DBC8E-247C-40EC-BCBA-55724683469A}"/>
              </a:ext>
            </a:extLst>
          </p:cNvPr>
          <p:cNvSpPr/>
          <p:nvPr/>
        </p:nvSpPr>
        <p:spPr>
          <a:xfrm>
            <a:off x="4876800" y="3124200"/>
            <a:ext cx="1584176" cy="5760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1EA02F-A895-4038-B2C8-C66BE44A2D76}"/>
              </a:ext>
            </a:extLst>
          </p:cNvPr>
          <p:cNvSpPr/>
          <p:nvPr/>
        </p:nvSpPr>
        <p:spPr>
          <a:xfrm>
            <a:off x="3505200" y="4910336"/>
            <a:ext cx="2286000" cy="5760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789E1C-66CD-4C6E-844E-19A2CE0E6FD8}"/>
              </a:ext>
            </a:extLst>
          </p:cNvPr>
          <p:cNvSpPr/>
          <p:nvPr/>
        </p:nvSpPr>
        <p:spPr>
          <a:xfrm>
            <a:off x="3492366" y="4126132"/>
            <a:ext cx="1584176" cy="5760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BE6328-7601-40A1-874D-6A9C2820EAAE}"/>
              </a:ext>
            </a:extLst>
          </p:cNvPr>
          <p:cNvSpPr/>
          <p:nvPr/>
        </p:nvSpPr>
        <p:spPr>
          <a:xfrm>
            <a:off x="5303912" y="4150450"/>
            <a:ext cx="1584176" cy="5760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02F4AC-D665-4D9A-8B9A-1642C1ECDC43}"/>
              </a:ext>
            </a:extLst>
          </p:cNvPr>
          <p:cNvSpPr/>
          <p:nvPr/>
        </p:nvSpPr>
        <p:spPr>
          <a:xfrm>
            <a:off x="4966755" y="633173"/>
            <a:ext cx="3805770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38DBF26-A5E3-47C1-8367-1FB671FD9746}"/>
              </a:ext>
            </a:extLst>
          </p:cNvPr>
          <p:cNvSpPr txBox="1">
            <a:spLocks/>
          </p:cNvSpPr>
          <p:nvPr/>
        </p:nvSpPr>
        <p:spPr>
          <a:xfrm>
            <a:off x="5051597" y="568194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…Marketing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F06CA2-F173-425A-8D14-41680BDFC14B}"/>
              </a:ext>
            </a:extLst>
          </p:cNvPr>
          <p:cNvSpPr/>
          <p:nvPr/>
        </p:nvSpPr>
        <p:spPr>
          <a:xfrm>
            <a:off x="1703513" y="122549"/>
            <a:ext cx="3911721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849FD1F-A932-4B16-B9DF-621759B6A94E}"/>
              </a:ext>
            </a:extLst>
          </p:cNvPr>
          <p:cNvSpPr txBox="1">
            <a:spLocks/>
          </p:cNvSpPr>
          <p:nvPr/>
        </p:nvSpPr>
        <p:spPr>
          <a:xfrm>
            <a:off x="1703512" y="50729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Possibilities in…</a:t>
            </a:r>
          </a:p>
        </p:txBody>
      </p:sp>
    </p:spTree>
    <p:extLst>
      <p:ext uri="{BB962C8B-B14F-4D97-AF65-F5344CB8AC3E}">
        <p14:creationId xmlns:p14="http://schemas.microsoft.com/office/powerpoint/2010/main" val="30608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08475"/>
          </a:xfrm>
        </p:spPr>
        <p:txBody>
          <a:bodyPr>
            <a:normAutofit lnSpcReduction="10000"/>
          </a:bodyPr>
          <a:lstStyle/>
          <a:p>
            <a:r>
              <a:rPr lang="en-AU" sz="3200" dirty="0"/>
              <a:t>Welcome from the Dean, Professor Paul Kofman</a:t>
            </a:r>
          </a:p>
          <a:p>
            <a:endParaRPr lang="en-AU" sz="3200" dirty="0"/>
          </a:p>
          <a:p>
            <a:r>
              <a:rPr lang="en-AU" sz="3200" dirty="0"/>
              <a:t>Introduction to the Faculty of Business &amp; Economics and Q&amp;A</a:t>
            </a:r>
          </a:p>
          <a:p>
            <a:pPr lvl="1"/>
            <a:r>
              <a:rPr lang="en-AU" sz="3200" dirty="0"/>
              <a:t>What is the Bachelor of Commerce – Josephine Pope</a:t>
            </a:r>
          </a:p>
          <a:p>
            <a:pPr lvl="1"/>
            <a:r>
              <a:rPr lang="en-AU" sz="3200" dirty="0"/>
              <a:t>Accounting – Associate Professor Albi Brooks</a:t>
            </a:r>
          </a:p>
          <a:p>
            <a:pPr lvl="1"/>
            <a:r>
              <a:rPr lang="en-AU" sz="3200" dirty="0"/>
              <a:t>Management – Professor Bill Harley</a:t>
            </a:r>
          </a:p>
          <a:p>
            <a:pPr lvl="1"/>
            <a:r>
              <a:rPr lang="en-AU" sz="3200" dirty="0"/>
              <a:t>Marketing – Dr Michal Carrington</a:t>
            </a:r>
          </a:p>
          <a:p>
            <a:pPr lvl="1"/>
            <a:r>
              <a:rPr lang="en-AU" sz="3200" dirty="0"/>
              <a:t>Economics – Professor Jeff Borland</a:t>
            </a:r>
          </a:p>
          <a:p>
            <a:pPr lvl="1"/>
            <a:r>
              <a:rPr lang="en-AU" sz="3200" dirty="0"/>
              <a:t>Finance </a:t>
            </a:r>
            <a:r>
              <a:rPr lang="en-AU" sz="3200"/>
              <a:t>– Dr Carsten </a:t>
            </a:r>
            <a:r>
              <a:rPr lang="en-AU" sz="3200" dirty="0"/>
              <a:t>Murawski</a:t>
            </a:r>
          </a:p>
          <a:p>
            <a:pPr lvl="1"/>
            <a:endParaRPr lang="en-AU" sz="3200" dirty="0"/>
          </a:p>
          <a:p>
            <a:pPr lvl="1"/>
            <a:endParaRPr lang="en-AU" sz="3200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itle Placeholder 1"/>
          <p:cNvSpPr txBox="1">
            <a:spLocks/>
          </p:cNvSpPr>
          <p:nvPr/>
        </p:nvSpPr>
        <p:spPr>
          <a:xfrm>
            <a:off x="838200" y="346309"/>
            <a:ext cx="777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r>
              <a:rPr lang="en-US" dirty="0"/>
              <a:t>Introduction to the Faculty of Business &amp; Economics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2971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kstours.com.au/wp/wp-content/uploads/Hong-Kong-692.jpg">
            <a:extLst>
              <a:ext uri="{FF2B5EF4-FFF2-40B4-BE49-F238E27FC236}">
                <a16:creationId xmlns:a16="http://schemas.microsoft.com/office/drawing/2014/main" id="{80FF1EA5-F295-4B77-B682-4E17FBA96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9900" y="2476882"/>
            <a:ext cx="6253301" cy="3318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116616A-B3A2-491E-B3FA-96F7714C745A}"/>
              </a:ext>
            </a:extLst>
          </p:cNvPr>
          <p:cNvSpPr txBox="1">
            <a:spLocks/>
          </p:cNvSpPr>
          <p:nvPr/>
        </p:nvSpPr>
        <p:spPr>
          <a:xfrm>
            <a:off x="2621548" y="1417204"/>
            <a:ext cx="653677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>
                <a:solidFill>
                  <a:srgbClr val="006BAD"/>
                </a:solidFill>
                <a:latin typeface="Gill Sans MT" panose="020B0502020104020203" pitchFamily="34" charset="0"/>
              </a:rPr>
              <a:t>Real world experience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03239C-5747-43A0-B6F7-3834EF8946CD}"/>
              </a:ext>
            </a:extLst>
          </p:cNvPr>
          <p:cNvSpPr txBox="1">
            <a:spLocks/>
          </p:cNvSpPr>
          <p:nvPr/>
        </p:nvSpPr>
        <p:spPr>
          <a:xfrm>
            <a:off x="1650232" y="2483024"/>
            <a:ext cx="2376264" cy="33843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b="1">
                <a:solidFill>
                  <a:schemeClr val="tx2"/>
                </a:solidFill>
              </a:rPr>
              <a:t>MGMT30012 Management Consulting </a:t>
            </a:r>
            <a:r>
              <a:rPr lang="en-AU" sz="1600">
                <a:solidFill>
                  <a:schemeClr val="tx2"/>
                </a:solidFill>
              </a:rPr>
              <a:t>– working in teams with great companies in Melbourne</a:t>
            </a:r>
          </a:p>
          <a:p>
            <a:pPr marL="0" indent="0">
              <a:buNone/>
            </a:pPr>
            <a:br>
              <a:rPr lang="en-AU" sz="1600">
                <a:solidFill>
                  <a:schemeClr val="tx2"/>
                </a:solidFill>
              </a:rPr>
            </a:br>
            <a:r>
              <a:rPr lang="en-AU" sz="1600" b="1">
                <a:solidFill>
                  <a:schemeClr val="tx2"/>
                </a:solidFill>
              </a:rPr>
              <a:t>MGMT30017 Global Management Consulting </a:t>
            </a:r>
            <a:r>
              <a:rPr lang="en-AU" sz="1600">
                <a:solidFill>
                  <a:schemeClr val="tx2"/>
                </a:solidFill>
              </a:rPr>
              <a:t>– working in teams across the globe, including  Hong Kong, Chile, Singapore, </a:t>
            </a:r>
            <a:endParaRPr lang="en-AU" sz="160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AU" sz="1600">
                <a:solidFill>
                  <a:schemeClr val="tx2"/>
                </a:solidFill>
              </a:rPr>
              <a:t>China, Thailand, Malaysia, and India </a:t>
            </a:r>
            <a:endParaRPr lang="en-AU" sz="1600"/>
          </a:p>
          <a:p>
            <a:pPr marL="0" indent="0">
              <a:buNone/>
            </a:pPr>
            <a:endParaRPr lang="en-AU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27287-93BC-45EA-B6D5-956486606732}"/>
              </a:ext>
            </a:extLst>
          </p:cNvPr>
          <p:cNvSpPr/>
          <p:nvPr/>
        </p:nvSpPr>
        <p:spPr>
          <a:xfrm>
            <a:off x="4966755" y="633173"/>
            <a:ext cx="3805770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B65996-346A-44D0-8006-5C35524FFB66}"/>
              </a:ext>
            </a:extLst>
          </p:cNvPr>
          <p:cNvSpPr txBox="1">
            <a:spLocks/>
          </p:cNvSpPr>
          <p:nvPr/>
        </p:nvSpPr>
        <p:spPr>
          <a:xfrm>
            <a:off x="5051597" y="568194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…Marketing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CF743-BAF8-42E9-9A9C-3276E20AEBEB}"/>
              </a:ext>
            </a:extLst>
          </p:cNvPr>
          <p:cNvSpPr/>
          <p:nvPr/>
        </p:nvSpPr>
        <p:spPr>
          <a:xfrm>
            <a:off x="1703513" y="122549"/>
            <a:ext cx="3911721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4CEBDF-BFB4-49E4-81CA-75282ECEA096}"/>
              </a:ext>
            </a:extLst>
          </p:cNvPr>
          <p:cNvSpPr txBox="1">
            <a:spLocks/>
          </p:cNvSpPr>
          <p:nvPr/>
        </p:nvSpPr>
        <p:spPr>
          <a:xfrm>
            <a:off x="1703512" y="50729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Possibilities in…</a:t>
            </a:r>
          </a:p>
        </p:txBody>
      </p:sp>
    </p:spTree>
    <p:extLst>
      <p:ext uri="{BB962C8B-B14F-4D97-AF65-F5344CB8AC3E}">
        <p14:creationId xmlns:p14="http://schemas.microsoft.com/office/powerpoint/2010/main" val="1293596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BE slide4.jpg" descr="/Users/sophiecampbell/1 work/B+E/new powerpoint files/FBE ppt/FBE slide4.jpg">
            <a:extLst>
              <a:ext uri="{FF2B5EF4-FFF2-40B4-BE49-F238E27FC236}">
                <a16:creationId xmlns:a16="http://schemas.microsoft.com/office/drawing/2014/main" id="{EE9B1BC4-566E-474B-A2C5-04F3323FA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84" y="1131888"/>
            <a:ext cx="914501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41DCA5E-AF8B-487F-BC6D-E208AE35DA75}"/>
              </a:ext>
            </a:extLst>
          </p:cNvPr>
          <p:cNvSpPr/>
          <p:nvPr/>
        </p:nvSpPr>
        <p:spPr>
          <a:xfrm>
            <a:off x="1753786" y="1652843"/>
            <a:ext cx="3427815" cy="452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3A44910-6B05-4C62-A0A2-2D2CDCACC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www.bcom.unimelb.edu.au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8B88FC-C48D-4430-B9FF-348C41BD4625}"/>
              </a:ext>
            </a:extLst>
          </p:cNvPr>
          <p:cNvSpPr txBox="1">
            <a:spLocks/>
          </p:cNvSpPr>
          <p:nvPr/>
        </p:nvSpPr>
        <p:spPr>
          <a:xfrm>
            <a:off x="1703512" y="1642512"/>
            <a:ext cx="6907088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sz="2400" b="1" kern="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Dr Michal Carrington michal.carrington@unimelb.edu.au</a:t>
            </a:r>
          </a:p>
          <a:p>
            <a:endParaRPr lang="en-AU" sz="2000" kern="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en-AU" sz="2000" kern="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Department of Management &amp; Marketing </a:t>
            </a:r>
          </a:p>
          <a:p>
            <a:r>
              <a:rPr lang="en-AU" sz="2000" kern="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Faculty of Business and Economics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D3C71C-CB23-41F0-8E0A-BAC10446D433}"/>
              </a:ext>
            </a:extLst>
          </p:cNvPr>
          <p:cNvSpPr/>
          <p:nvPr/>
        </p:nvSpPr>
        <p:spPr>
          <a:xfrm>
            <a:off x="1524001" y="3772293"/>
            <a:ext cx="6246721" cy="5348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chemeClr val="tx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1F0D3BF-2C68-46D3-93D2-38705C2CC580}"/>
              </a:ext>
            </a:extLst>
          </p:cNvPr>
          <p:cNvSpPr txBox="1">
            <a:spLocks/>
          </p:cNvSpPr>
          <p:nvPr/>
        </p:nvSpPr>
        <p:spPr>
          <a:xfrm>
            <a:off x="1524000" y="3738182"/>
            <a:ext cx="8474697" cy="1003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accent4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THANK YOU!!!!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CC5BF9-433F-4F11-9B84-266E17004ED8}"/>
              </a:ext>
            </a:extLst>
          </p:cNvPr>
          <p:cNvSpPr/>
          <p:nvPr/>
        </p:nvSpPr>
        <p:spPr>
          <a:xfrm>
            <a:off x="4966755" y="633173"/>
            <a:ext cx="3805770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5047F03-3864-4EB0-A0BD-B6EB6802CCB2}"/>
              </a:ext>
            </a:extLst>
          </p:cNvPr>
          <p:cNvSpPr txBox="1">
            <a:spLocks/>
          </p:cNvSpPr>
          <p:nvPr/>
        </p:nvSpPr>
        <p:spPr>
          <a:xfrm>
            <a:off x="5051597" y="568194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…Marketing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78142E-8C9E-4A3D-9130-B29CE415C7D8}"/>
              </a:ext>
            </a:extLst>
          </p:cNvPr>
          <p:cNvSpPr/>
          <p:nvPr/>
        </p:nvSpPr>
        <p:spPr>
          <a:xfrm>
            <a:off x="1703513" y="122549"/>
            <a:ext cx="3911721" cy="4524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kern="0">
              <a:solidFill>
                <a:sysClr val="windowText" lastClr="000000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64A9C22-406C-4780-A985-7EE533922C15}"/>
              </a:ext>
            </a:extLst>
          </p:cNvPr>
          <p:cNvSpPr txBox="1">
            <a:spLocks/>
          </p:cNvSpPr>
          <p:nvPr/>
        </p:nvSpPr>
        <p:spPr>
          <a:xfrm>
            <a:off x="1703512" y="50729"/>
            <a:ext cx="5306888" cy="84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 charset="0"/>
              </a:rPr>
              <a:t>Possibilities in…</a:t>
            </a:r>
          </a:p>
        </p:txBody>
      </p:sp>
    </p:spTree>
    <p:extLst>
      <p:ext uri="{BB962C8B-B14F-4D97-AF65-F5344CB8AC3E}">
        <p14:creationId xmlns:p14="http://schemas.microsoft.com/office/powerpoint/2010/main" val="3737555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5608" y="1172631"/>
            <a:ext cx="8496944" cy="1728192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rgbClr val="7030A0"/>
                </a:solidFill>
              </a:rPr>
              <a:t>What is economics, and what can you do with it?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552" y="3284984"/>
            <a:ext cx="8001056" cy="2229696"/>
          </a:xfrm>
        </p:spPr>
        <p:txBody>
          <a:bodyPr>
            <a:normAutofit/>
          </a:bodyPr>
          <a:lstStyle/>
          <a:p>
            <a:r>
              <a:rPr lang="en-AU" sz="2800" dirty="0"/>
              <a:t>Jeff Borland </a:t>
            </a:r>
            <a:r>
              <a:rPr lang="en-AU" sz="2800" dirty="0">
                <a:hlinkClick r:id="rId2"/>
              </a:rPr>
              <a:t>jib@unimelb.edu.au</a:t>
            </a:r>
            <a:r>
              <a:rPr lang="en-AU" sz="2800" dirty="0"/>
              <a:t> </a:t>
            </a:r>
          </a:p>
          <a:p>
            <a:r>
              <a:rPr lang="en-AU" sz="2800" dirty="0"/>
              <a:t>Presentation to National Indigenous Business Summer School at the University of Melbourne, </a:t>
            </a:r>
          </a:p>
          <a:p>
            <a:r>
              <a:rPr lang="en-AU" sz="2800" dirty="0"/>
              <a:t>January 15 2018</a:t>
            </a:r>
          </a:p>
        </p:txBody>
      </p:sp>
    </p:spTree>
    <p:extLst>
      <p:ext uri="{BB962C8B-B14F-4D97-AF65-F5344CB8AC3E}">
        <p14:creationId xmlns:p14="http://schemas.microsoft.com/office/powerpoint/2010/main" val="2802878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522" y="365125"/>
            <a:ext cx="10326278" cy="111488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rgbClr val="7030A0"/>
                </a:solidFill>
              </a:rPr>
              <a:t>What is economics?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0008"/>
            <a:ext cx="10515600" cy="4696955"/>
          </a:xfrm>
        </p:spPr>
        <p:txBody>
          <a:bodyPr/>
          <a:lstStyle/>
          <a:p>
            <a:r>
              <a:rPr lang="en-AU" dirty="0"/>
              <a:t>A difficult question to answer!</a:t>
            </a:r>
          </a:p>
          <a:p>
            <a:r>
              <a:rPr lang="en-AU" dirty="0"/>
              <a:t>A possible definition: Distinctive methods of analysis that provide an understanding of economic activity and how society operates</a:t>
            </a:r>
          </a:p>
          <a:p>
            <a:endParaRPr lang="en-AU" dirty="0"/>
          </a:p>
          <a:p>
            <a:r>
              <a:rPr lang="en-AU" dirty="0"/>
              <a:t>It’s more informative to give examples of questions that economists study.</a:t>
            </a:r>
          </a:p>
          <a:p>
            <a:r>
              <a:rPr lang="en-AU" dirty="0"/>
              <a:t>A preliminary comment:</a:t>
            </a:r>
          </a:p>
          <a:p>
            <a:r>
              <a:rPr lang="en-AU" dirty="0"/>
              <a:t>Economics spans the world of business</a:t>
            </a:r>
          </a:p>
          <a:p>
            <a:r>
              <a:rPr lang="en-AU" dirty="0"/>
              <a:t>Economics is the language of government policy making</a:t>
            </a:r>
          </a:p>
        </p:txBody>
      </p:sp>
    </p:spTree>
    <p:extLst>
      <p:ext uri="{BB962C8B-B14F-4D97-AF65-F5344CB8AC3E}">
        <p14:creationId xmlns:p14="http://schemas.microsoft.com/office/powerpoint/2010/main" val="2666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1188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rgbClr val="7030A0"/>
                </a:solidFill>
              </a:rPr>
              <a:t>Examples of business topics that you learn about in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6313"/>
            <a:ext cx="10515600" cy="5109328"/>
          </a:xfrm>
        </p:spPr>
        <p:txBody>
          <a:bodyPr>
            <a:normAutofit lnSpcReduction="10000"/>
          </a:bodyPr>
          <a:lstStyle/>
          <a:p>
            <a:r>
              <a:rPr lang="en-AU" dirty="0"/>
              <a:t>How do markets work?</a:t>
            </a:r>
          </a:p>
          <a:p>
            <a:pPr>
              <a:buFontTx/>
              <a:buChar char="-"/>
            </a:pPr>
            <a:r>
              <a:rPr lang="en-AU" dirty="0"/>
              <a:t>Prices:  </a:t>
            </a:r>
            <a:r>
              <a:rPr lang="en-AU" dirty="0" err="1"/>
              <a:t>Eg</a:t>
            </a:r>
            <a:r>
              <a:rPr lang="en-AU" dirty="0"/>
              <a:t>., How does a cyclone in Queensland affect the price of bananas?</a:t>
            </a:r>
          </a:p>
          <a:p>
            <a:pPr>
              <a:buFontTx/>
              <a:buChar char="-"/>
            </a:pPr>
            <a:r>
              <a:rPr lang="en-AU" dirty="0"/>
              <a:t>Quantity produced:  </a:t>
            </a:r>
            <a:r>
              <a:rPr lang="en-AU" dirty="0" err="1"/>
              <a:t>Eg</a:t>
            </a:r>
            <a:r>
              <a:rPr lang="en-AU" dirty="0"/>
              <a:t>., The cycle of entry and exit of mining businesses during the mining boom in Australia in the 2000s</a:t>
            </a:r>
          </a:p>
          <a:p>
            <a:r>
              <a:rPr lang="en-AU" dirty="0"/>
              <a:t>What strategies can a business use to maintain and increase its market power?</a:t>
            </a:r>
          </a:p>
          <a:p>
            <a:r>
              <a:rPr lang="en-AU" dirty="0"/>
              <a:t>How should a business set its prices?</a:t>
            </a:r>
          </a:p>
          <a:p>
            <a:pPr marL="0" indent="0">
              <a:buNone/>
            </a:pPr>
            <a:r>
              <a:rPr lang="en-AU" dirty="0"/>
              <a:t>- </a:t>
            </a:r>
            <a:r>
              <a:rPr lang="en-AU" dirty="0" err="1"/>
              <a:t>Eg</a:t>
            </a:r>
            <a:r>
              <a:rPr lang="en-AU" dirty="0"/>
              <a:t>., Versioning, bundling, discount offers, customer-specific prices</a:t>
            </a:r>
          </a:p>
          <a:p>
            <a:r>
              <a:rPr lang="en-AU" dirty="0"/>
              <a:t>How can a business manage its costs?</a:t>
            </a:r>
          </a:p>
          <a:p>
            <a:r>
              <a:rPr lang="en-AU" dirty="0"/>
              <a:t>Dealing with uncertainty and information asymmetries</a:t>
            </a:r>
          </a:p>
        </p:txBody>
      </p:sp>
    </p:spTree>
    <p:extLst>
      <p:ext uri="{BB962C8B-B14F-4D97-AF65-F5344CB8AC3E}">
        <p14:creationId xmlns:p14="http://schemas.microsoft.com/office/powerpoint/2010/main" val="356255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>
                <a:solidFill>
                  <a:srgbClr val="7030A0"/>
                </a:solidFill>
              </a:rPr>
              <a:t>Examples of government policy topics that you learn about in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2557"/>
            <a:ext cx="10515600" cy="4930218"/>
          </a:xfrm>
        </p:spPr>
        <p:txBody>
          <a:bodyPr>
            <a:normAutofit lnSpcReduction="10000"/>
          </a:bodyPr>
          <a:lstStyle/>
          <a:p>
            <a:r>
              <a:rPr lang="en-AU" dirty="0"/>
              <a:t>How can government manage the rate of inflation and rate of unemployment?</a:t>
            </a:r>
          </a:p>
          <a:p>
            <a:r>
              <a:rPr lang="en-AU" dirty="0"/>
              <a:t>Do we need a policy to address climate change, and what should that policy be?</a:t>
            </a:r>
          </a:p>
          <a:p>
            <a:r>
              <a:rPr lang="en-AU" dirty="0"/>
              <a:t>What role should government have in providing infrastructure and education and health services?</a:t>
            </a:r>
          </a:p>
          <a:p>
            <a:r>
              <a:rPr lang="en-AU" dirty="0"/>
              <a:t>What is the best tax system for collecting government revenue?</a:t>
            </a:r>
          </a:p>
          <a:p>
            <a:r>
              <a:rPr lang="en-AU" dirty="0"/>
              <a:t>What is the optimal level and composition of immigration?</a:t>
            </a:r>
          </a:p>
          <a:p>
            <a:endParaRPr lang="en-AU" dirty="0"/>
          </a:p>
          <a:p>
            <a:r>
              <a:rPr lang="en-AU" dirty="0"/>
              <a:t>What is needed to increase economic development in the world’s poorest countries?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988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>
                <a:solidFill>
                  <a:srgbClr val="7030A0"/>
                </a:solidFill>
              </a:rPr>
              <a:t>So where can this lead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8290"/>
            <a:ext cx="10515600" cy="4760536"/>
          </a:xfrm>
        </p:spPr>
        <p:txBody>
          <a:bodyPr/>
          <a:lstStyle/>
          <a:p>
            <a:r>
              <a:rPr lang="en-AU" b="1" dirty="0"/>
              <a:t>1] Jobs in government</a:t>
            </a:r>
          </a:p>
          <a:p>
            <a:pPr>
              <a:buFontTx/>
              <a:buChar char="-"/>
            </a:pPr>
            <a:r>
              <a:rPr lang="en-AU" dirty="0"/>
              <a:t>In Australia – </a:t>
            </a:r>
            <a:r>
              <a:rPr lang="en-AU" dirty="0" err="1"/>
              <a:t>eg</a:t>
            </a:r>
            <a:r>
              <a:rPr lang="en-AU" dirty="0"/>
              <a:t>., RBA, Treasury, ACCC</a:t>
            </a:r>
          </a:p>
          <a:p>
            <a:pPr>
              <a:buFontTx/>
              <a:buChar char="-"/>
            </a:pPr>
            <a:r>
              <a:rPr lang="en-AU" dirty="0"/>
              <a:t>International – </a:t>
            </a:r>
            <a:r>
              <a:rPr lang="en-AU" dirty="0" err="1"/>
              <a:t>eg</a:t>
            </a:r>
            <a:r>
              <a:rPr lang="en-AU" dirty="0"/>
              <a:t>., UN, World Bank</a:t>
            </a:r>
          </a:p>
          <a:p>
            <a:r>
              <a:rPr lang="en-AU" b="1" dirty="0"/>
              <a:t>2] Jobs in the private sector</a:t>
            </a:r>
          </a:p>
          <a:p>
            <a:pPr>
              <a:buFontTx/>
              <a:buChar char="-"/>
            </a:pPr>
            <a:r>
              <a:rPr lang="en-AU" dirty="0"/>
              <a:t>Consulting firms</a:t>
            </a:r>
          </a:p>
          <a:p>
            <a:pPr>
              <a:buFontTx/>
              <a:buChar char="-"/>
            </a:pPr>
            <a:r>
              <a:rPr lang="en-AU" dirty="0"/>
              <a:t>Banking</a:t>
            </a:r>
          </a:p>
          <a:p>
            <a:pPr>
              <a:buFontTx/>
              <a:buChar char="-"/>
            </a:pPr>
            <a:r>
              <a:rPr lang="en-AU" dirty="0"/>
              <a:t>Other types of business</a:t>
            </a:r>
          </a:p>
          <a:p>
            <a:r>
              <a:rPr lang="en-AU" b="1" dirty="0"/>
              <a:t>3] Jobs in not-for-profit organisations</a:t>
            </a:r>
          </a:p>
          <a:p>
            <a:r>
              <a:rPr lang="en-AU" b="1" dirty="0"/>
              <a:t>4] A career as a university academic</a:t>
            </a:r>
          </a:p>
        </p:txBody>
      </p:sp>
    </p:spTree>
    <p:extLst>
      <p:ext uri="{BB962C8B-B14F-4D97-AF65-F5344CB8AC3E}">
        <p14:creationId xmlns:p14="http://schemas.microsoft.com/office/powerpoint/2010/main" val="8560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>
                <a:solidFill>
                  <a:srgbClr val="7030A0"/>
                </a:solidFill>
              </a:rPr>
              <a:t>A specific example of what you can do with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3130"/>
            <a:ext cx="10515600" cy="4583833"/>
          </a:xfrm>
        </p:spPr>
        <p:txBody>
          <a:bodyPr/>
          <a:lstStyle/>
          <a:p>
            <a:r>
              <a:rPr lang="en-AU" dirty="0"/>
              <a:t>Evaluating whether government policy is working</a:t>
            </a:r>
          </a:p>
          <a:p>
            <a:r>
              <a:rPr lang="en-AU" dirty="0"/>
              <a:t>Examine data on outcomes from government policies to establish whether they are achieving their objectives and/or improving well-being in society</a:t>
            </a:r>
          </a:p>
          <a:p>
            <a:r>
              <a:rPr lang="en-AU" dirty="0"/>
              <a:t>An increasingly important area of economics – Especially with regard to social policies (</a:t>
            </a:r>
            <a:r>
              <a:rPr lang="en-AU" dirty="0" err="1"/>
              <a:t>eg</a:t>
            </a:r>
            <a:r>
              <a:rPr lang="en-AU" dirty="0"/>
              <a:t>., programs to assist jobseekers and people with disabilities to get back into work; programs to improve learning outcomes for children from disadvantaged backgrounds)</a:t>
            </a:r>
          </a:p>
          <a:p>
            <a:r>
              <a:rPr lang="en-AU" dirty="0"/>
              <a:t>An area that is highly relevant to Indigenous Australians</a:t>
            </a:r>
          </a:p>
        </p:txBody>
      </p:sp>
    </p:spTree>
    <p:extLst>
      <p:ext uri="{BB962C8B-B14F-4D97-AF65-F5344CB8AC3E}">
        <p14:creationId xmlns:p14="http://schemas.microsoft.com/office/powerpoint/2010/main" val="57819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059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rgbClr val="7030A0"/>
                </a:solidFill>
              </a:rPr>
              <a:t>Two case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5718"/>
            <a:ext cx="10515600" cy="4581245"/>
          </a:xfrm>
        </p:spPr>
        <p:txBody>
          <a:bodyPr/>
          <a:lstStyle/>
          <a:p>
            <a:r>
              <a:rPr lang="en-AU" b="1" dirty="0"/>
              <a:t>Evaluation 1</a:t>
            </a:r>
            <a:r>
              <a:rPr lang="en-AU" dirty="0"/>
              <a:t>: Assignment of babies to Special Care Nursery Treatment in the Northern Territory </a:t>
            </a:r>
          </a:p>
          <a:p>
            <a:r>
              <a:rPr lang="en-AU" sz="2400" dirty="0"/>
              <a:t>Kevin </a:t>
            </a:r>
            <a:r>
              <a:rPr lang="en-AU" sz="2400" dirty="0" err="1"/>
              <a:t>Schnepel</a:t>
            </a:r>
            <a:r>
              <a:rPr lang="en-AU" sz="2400" dirty="0"/>
              <a:t> and Stefanie </a:t>
            </a:r>
            <a:r>
              <a:rPr lang="en-AU" sz="2400" dirty="0" err="1"/>
              <a:t>Schurer</a:t>
            </a:r>
            <a:r>
              <a:rPr lang="en-AU" sz="2400" dirty="0"/>
              <a:t> (2017), ‘Early life health interventions and childhood development’, mimeo, University of Sydney.</a:t>
            </a:r>
          </a:p>
        </p:txBody>
      </p:sp>
    </p:spTree>
    <p:extLst>
      <p:ext uri="{BB962C8B-B14F-4D97-AF65-F5344CB8AC3E}">
        <p14:creationId xmlns:p14="http://schemas.microsoft.com/office/powerpoint/2010/main" val="1772472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76" y="321601"/>
            <a:ext cx="8152134" cy="608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7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EFCE5F-0295-46D4-8908-C8ADBCD9B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altLang="en-US" dirty="0"/>
              <a:t>Faculty of </a:t>
            </a:r>
          </a:p>
          <a:p>
            <a:r>
              <a:rPr lang="en-AU" altLang="en-US" dirty="0"/>
              <a:t>Business and Economics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B1207D-C645-4C8B-9CCC-5CEE4BD0EA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altLang="en-US" sz="4000" dirty="0"/>
              <a:t>Bachelor of Commerce </a:t>
            </a:r>
            <a:br>
              <a:rPr lang="en-AU" altLang="en-US" sz="4000" dirty="0"/>
            </a:br>
            <a:r>
              <a:rPr lang="en-AU" altLang="en-US" sz="4000" dirty="0"/>
              <a:t>at Melbourne</a:t>
            </a:r>
            <a:endParaRPr lang="en-AU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676136B-0DEA-4C48-AF65-A6D789F56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752" y="4087316"/>
            <a:ext cx="5439080" cy="135158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sz="2000" dirty="0">
                <a:ea typeface="Source Sans Pro" panose="020B0503030403020204" pitchFamily="34" charset="0"/>
              </a:rPr>
              <a:t>Josephine Pope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chemeClr val="bg1"/>
                </a:solidFill>
                <a:cs typeface="Arial" charset="0"/>
              </a:rPr>
              <a:t>Faculty of Business and Economics</a:t>
            </a:r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713834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0593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rgbClr val="7030A0"/>
                </a:solidFill>
              </a:rPr>
              <a:t>Two case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5718"/>
            <a:ext cx="10515600" cy="4581245"/>
          </a:xfrm>
        </p:spPr>
        <p:txBody>
          <a:bodyPr/>
          <a:lstStyle/>
          <a:p>
            <a:r>
              <a:rPr lang="en-AU" b="1" dirty="0"/>
              <a:t>Evaluation 2</a:t>
            </a:r>
            <a:r>
              <a:rPr lang="en-AU" dirty="0"/>
              <a:t>: The pilot of the cashless debt card at Ceduna and in the East Kimberley region for welfare payment recipients</a:t>
            </a:r>
          </a:p>
          <a:p>
            <a:r>
              <a:rPr lang="en-AU" sz="2400" dirty="0"/>
              <a:t>Commonwealth Department of Social Services (2016), ‘Cashless Debt Card Trial Progress Report’, Canberra.</a:t>
            </a:r>
          </a:p>
        </p:txBody>
      </p:sp>
    </p:spTree>
    <p:extLst>
      <p:ext uri="{BB962C8B-B14F-4D97-AF65-F5344CB8AC3E}">
        <p14:creationId xmlns:p14="http://schemas.microsoft.com/office/powerpoint/2010/main" val="1727551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0167" y="397917"/>
            <a:ext cx="10519664" cy="469660"/>
          </a:xfrm>
          <a:prstGeom prst="rect">
            <a:avLst/>
          </a:prstGeom>
        </p:spPr>
        <p:txBody>
          <a:bodyPr vert="horz" wrap="square" lIns="0" tIns="38398" rIns="0" bIns="0" rtlCol="0">
            <a:spAutoFit/>
          </a:bodyPr>
          <a:lstStyle/>
          <a:p>
            <a:pPr marL="74295"/>
            <a:r>
              <a:rPr spc="-5" dirty="0"/>
              <a:t>Pu</a:t>
            </a:r>
            <a:r>
              <a:rPr spc="-20" dirty="0"/>
              <a:t>b</a:t>
            </a:r>
            <a:r>
              <a:rPr spc="-10" dirty="0"/>
              <a:t>li</a:t>
            </a:r>
            <a:r>
              <a:rPr spc="-5" dirty="0"/>
              <a:t>c</a:t>
            </a:r>
            <a:r>
              <a:rPr spc="20" dirty="0"/>
              <a:t> </a:t>
            </a:r>
            <a:r>
              <a:rPr spc="-5" dirty="0"/>
              <a:t>Intoxica</a:t>
            </a:r>
            <a:r>
              <a:rPr spc="-25" dirty="0"/>
              <a:t>t</a:t>
            </a:r>
            <a:r>
              <a:rPr spc="-5" dirty="0"/>
              <a:t>ion</a:t>
            </a:r>
            <a:r>
              <a:rPr spc="15" dirty="0"/>
              <a:t> </a:t>
            </a:r>
            <a:r>
              <a:rPr spc="-5" dirty="0"/>
              <a:t>Act Ap</a:t>
            </a:r>
            <a:r>
              <a:rPr spc="-20" dirty="0"/>
              <a:t>p</a:t>
            </a:r>
            <a:r>
              <a:rPr spc="-5" dirty="0"/>
              <a:t>rehensions</a:t>
            </a:r>
            <a:r>
              <a:rPr spc="15" dirty="0"/>
              <a:t> </a:t>
            </a:r>
            <a:r>
              <a:rPr spc="-5" dirty="0"/>
              <a:t>– </a:t>
            </a:r>
            <a:r>
              <a:rPr spc="-10" dirty="0"/>
              <a:t>Ce</a:t>
            </a:r>
            <a:r>
              <a:rPr spc="-5" dirty="0"/>
              <a:t>d</a:t>
            </a:r>
            <a:r>
              <a:rPr spc="-10" dirty="0"/>
              <a:t>una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0334" y="1036948"/>
            <a:ext cx="15106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005A6F"/>
                </a:solidFill>
                <a:effectLst/>
                <a:uLnTx/>
                <a:uFillTx/>
                <a:latin typeface="Georgia"/>
                <a:cs typeface="Georgia"/>
              </a:rPr>
              <a:t>K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5A6F"/>
                </a:solidFill>
                <a:effectLst/>
                <a:uLnTx/>
                <a:uFillTx/>
                <a:latin typeface="Georgia"/>
                <a:cs typeface="Georgia"/>
              </a:rPr>
              <a:t>ey</a:t>
            </a:r>
            <a:r>
              <a:rPr kumimoji="0" sz="1800" b="0" i="0" u="none" strike="noStrike" kern="0" cap="none" spc="60" normalizeH="0" baseline="0" noProof="0" dirty="0">
                <a:ln>
                  <a:noFill/>
                </a:ln>
                <a:solidFill>
                  <a:srgbClr val="005A6F"/>
                </a:solidFill>
                <a:effectLst/>
                <a:uLnTx/>
                <a:uFillTx/>
                <a:latin typeface="Georgia"/>
                <a:cs typeface="Georgia"/>
              </a:rPr>
              <a:t>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rgbClr val="005A6F"/>
                </a:solidFill>
                <a:effectLst/>
                <a:uLnTx/>
                <a:uFillTx/>
                <a:latin typeface="Georgia"/>
                <a:cs typeface="Georgia"/>
              </a:rPr>
              <a:t>t</a:t>
            </a:r>
            <a:r>
              <a:rPr kumimoji="0" sz="1800" b="0" i="0" u="none" strike="noStrike" kern="0" cap="none" spc="5" normalizeH="0" baseline="0" noProof="0" dirty="0">
                <a:ln>
                  <a:noFill/>
                </a:ln>
                <a:solidFill>
                  <a:srgbClr val="005A6F"/>
                </a:solidFill>
                <a:effectLst/>
                <a:uLnTx/>
                <a:uFillTx/>
                <a:latin typeface="Georgia"/>
                <a:cs typeface="Georgia"/>
              </a:rPr>
              <a:t>a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5A6F"/>
                </a:solidFill>
                <a:effectLst/>
                <a:uLnTx/>
                <a:uFillTx/>
                <a:latin typeface="Georgia"/>
                <a:cs typeface="Georgia"/>
              </a:rPr>
              <a:t>ke</a:t>
            </a:r>
            <a:r>
              <a:rPr kumimoji="0" sz="1800" b="0" i="0" u="none" strike="noStrike" kern="0" cap="none" spc="5" normalizeH="0" baseline="0" noProof="0" dirty="0">
                <a:ln>
                  <a:noFill/>
                </a:ln>
                <a:solidFill>
                  <a:srgbClr val="005A6F"/>
                </a:solidFill>
                <a:effectLst/>
                <a:uLnTx/>
                <a:uFillTx/>
                <a:latin typeface="Georgia"/>
                <a:cs typeface="Georgia"/>
              </a:rPr>
              <a:t>a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5A6F"/>
                </a:solidFill>
                <a:effectLst/>
                <a:uLnTx/>
                <a:uFillTx/>
                <a:latin typeface="Georgia"/>
                <a:cs typeface="Georgia"/>
              </a:rPr>
              <a:t>wa</a:t>
            </a:r>
            <a:r>
              <a:rPr kumimoji="0" sz="1800" b="0" i="0" u="none" strike="noStrike" kern="0" cap="none" spc="5" normalizeH="0" baseline="0" noProof="0" dirty="0">
                <a:ln>
                  <a:noFill/>
                </a:ln>
                <a:solidFill>
                  <a:srgbClr val="005A6F"/>
                </a:solidFill>
                <a:effectLst/>
                <a:uLnTx/>
                <a:uFillTx/>
                <a:latin typeface="Georgia"/>
                <a:cs typeface="Georgia"/>
              </a:rPr>
              <a:t>y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5A6F"/>
                </a:solidFill>
                <a:effectLst/>
                <a:uLnTx/>
                <a:uFillTx/>
                <a:latin typeface="Georgia"/>
                <a:cs typeface="Georgia"/>
              </a:rPr>
              <a:t>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15810" y="1673051"/>
            <a:ext cx="2696845" cy="3323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marR="43180" lvl="0" indent="-1720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5420" algn="l"/>
              </a:tabLst>
              <a:defRPr/>
            </a:pP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per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od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rom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March 2016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ne 2016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saw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era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54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per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cent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er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appre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nsi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per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onth co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sa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per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od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 2015.</a:t>
            </a:r>
          </a:p>
          <a:p>
            <a:pPr marL="184785" marR="86360" lvl="0" indent="-1720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5420" algn="l"/>
              </a:tabLst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Feb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15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le</a:t>
            </a:r>
            <a:r>
              <a:rPr kumimoji="0" sz="12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ere appre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nde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nde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Act. In J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ne 2016,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is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increased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38 appre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s.</a:t>
            </a:r>
          </a:p>
          <a:p>
            <a:pPr marL="184785" marR="292100" lvl="0" indent="-1720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5420" algn="l"/>
              </a:tabLst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Des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ite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is,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nu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2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 appre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since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tr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 co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mm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is si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ni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ica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tly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lo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er co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par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sa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per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od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 2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0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5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*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</a:p>
          <a:p>
            <a:pPr marL="184785" marR="5080" lvl="0" indent="-17208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5420" algn="l"/>
              </a:tabLst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 decl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ay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016,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 nu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appre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si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under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Publ</a:t>
            </a:r>
            <a:r>
              <a:rPr kumimoji="0" sz="12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20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20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20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xication</a:t>
            </a:r>
            <a:r>
              <a:rPr kumimoji="0" sz="1200" b="0" i="1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Act</a:t>
            </a:r>
            <a:r>
              <a:rPr kumimoji="0" sz="1200" b="0" i="1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1984</a:t>
            </a:r>
            <a:r>
              <a:rPr kumimoji="0" sz="12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(SA)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has been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increasin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615809" y="5145014"/>
            <a:ext cx="265557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* 2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0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4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/15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nl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bl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0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or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0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5 to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0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15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to pro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vi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 a b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ne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f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or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 tri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 p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3447" y="1036948"/>
            <a:ext cx="6068537" cy="3821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77790" y="1989582"/>
            <a:ext cx="0" cy="2628900"/>
          </a:xfrm>
          <a:custGeom>
            <a:avLst/>
            <a:gdLst/>
            <a:ahLst/>
            <a:cxnLst/>
            <a:rect l="l" t="t" r="r" b="b"/>
            <a:pathLst>
              <a:path h="2628900">
                <a:moveTo>
                  <a:pt x="0" y="2628518"/>
                </a:moveTo>
                <a:lnTo>
                  <a:pt x="0" y="0"/>
                </a:lnTo>
              </a:path>
            </a:pathLst>
          </a:custGeom>
          <a:ln w="19812">
            <a:solidFill>
              <a:srgbClr val="00586F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27145" y="2038415"/>
            <a:ext cx="1244600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ial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bega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8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5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ch 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201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85110" y="1989582"/>
            <a:ext cx="0" cy="2628900"/>
          </a:xfrm>
          <a:custGeom>
            <a:avLst/>
            <a:gdLst/>
            <a:ahLst/>
            <a:cxnLst/>
            <a:rect l="l" t="t" r="r" b="b"/>
            <a:pathLst>
              <a:path h="2628900">
                <a:moveTo>
                  <a:pt x="0" y="2628518"/>
                </a:moveTo>
                <a:lnTo>
                  <a:pt x="0" y="0"/>
                </a:lnTo>
              </a:path>
            </a:pathLst>
          </a:custGeom>
          <a:ln w="19812">
            <a:solidFill>
              <a:srgbClr val="4F0478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83153" y="2542858"/>
            <a:ext cx="1140460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iq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uo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8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tio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bega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 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8</a:t>
            </a:r>
            <a:r>
              <a:rPr kumimoji="0" sz="8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ugu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st</a:t>
            </a:r>
            <a:r>
              <a:rPr kumimoji="0" sz="8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201</a:t>
            </a: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5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2288574" y="6488405"/>
            <a:ext cx="779810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es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Deb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 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rd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Tr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ia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Progre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</a:t>
            </a:r>
            <a:r>
              <a:rPr kumimoji="0" sz="18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port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4422121" y="6496450"/>
            <a:ext cx="29463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2540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98370" y="4993503"/>
            <a:ext cx="5278120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Not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: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q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or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estr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ntrod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ed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Ced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na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 a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nt of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take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way a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</a:t>
            </a:r>
            <a:r>
              <a:rPr kumimoji="0" sz="1000" b="0" i="1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an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records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the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 a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000" b="0" i="1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ng two or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re</a:t>
            </a:r>
            <a:r>
              <a:rPr kumimoji="0" sz="100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tt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es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of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p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ts.</a:t>
            </a:r>
            <a:r>
              <a:rPr kumimoji="0" sz="100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r>
              <a:rPr kumimoji="0" sz="100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take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way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h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ol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c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be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nyo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ng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Oak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ey, </a:t>
            </a:r>
            <a:r>
              <a:rPr kumimoji="0" sz="1000" b="0" i="1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ara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g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 T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arut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ata Reser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v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e,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nj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ara,</a:t>
            </a:r>
            <a:r>
              <a:rPr kumimoji="0" sz="1000" b="0" i="1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Umo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na Com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ty,</a:t>
            </a:r>
            <a:r>
              <a:rPr kumimoji="0" sz="1000" b="0" i="1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AP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Nga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nyat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ar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 L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j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ura</a:t>
            </a:r>
            <a:r>
              <a:rPr kumimoji="0" sz="1000" b="0" i="1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Land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73656" y="6055782"/>
            <a:ext cx="3472179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c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e: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Dep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rtm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nt for Com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m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t</a:t>
            </a:r>
            <a:r>
              <a:rPr kumimoji="0" sz="1000" b="0" i="1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es</a:t>
            </a:r>
            <a:r>
              <a:rPr kumimoji="0" sz="1000" b="0" i="1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d</a:t>
            </a:r>
            <a:r>
              <a:rPr kumimoji="0" sz="1000" b="0" i="1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oc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al</a:t>
            </a:r>
            <a:r>
              <a:rPr kumimoji="0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Inc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l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us</a:t>
            </a:r>
            <a:r>
              <a:rPr kumimoji="0" sz="1000" b="0" i="1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i</a:t>
            </a:r>
            <a:r>
              <a:rPr kumimoji="0" sz="1000" b="0" i="1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on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179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776" y="365125"/>
            <a:ext cx="10166023" cy="898067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rgbClr val="7030A0"/>
                </a:solidFill>
              </a:rPr>
              <a:t>My argument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6312"/>
            <a:ext cx="10515600" cy="5071621"/>
          </a:xfrm>
        </p:spPr>
        <p:txBody>
          <a:bodyPr>
            <a:normAutofit/>
          </a:bodyPr>
          <a:lstStyle/>
          <a:p>
            <a:r>
              <a:rPr lang="en-AU" dirty="0"/>
              <a:t>1] Evaluations of government policies influence the design of future policies</a:t>
            </a:r>
          </a:p>
          <a:p>
            <a:r>
              <a:rPr lang="en-AU" dirty="0"/>
              <a:t>2] At present, government policy is influenced by well-done and poorly-done evaluations</a:t>
            </a:r>
          </a:p>
          <a:p>
            <a:r>
              <a:rPr lang="en-AU" dirty="0"/>
              <a:t>3] We need to increase the amount of well-done evaluations and be able to criticise evaluations that have been poorly done</a:t>
            </a:r>
          </a:p>
          <a:p>
            <a:r>
              <a:rPr lang="en-AU" dirty="0"/>
              <a:t>4] There is an opportunity for Indigenous economists to make a huge contribution to improving the quality of policy evaluation, and to therefore assist in getting better designed policies in Australia</a:t>
            </a:r>
          </a:p>
          <a:p>
            <a:endParaRPr lang="en-AU" dirty="0"/>
          </a:p>
          <a:p>
            <a:r>
              <a:rPr lang="en-AU" dirty="0"/>
              <a:t>I hope you find this week a great experience!</a:t>
            </a:r>
          </a:p>
        </p:txBody>
      </p:sp>
    </p:spTree>
    <p:extLst>
      <p:ext uri="{BB962C8B-B14F-4D97-AF65-F5344CB8AC3E}">
        <p14:creationId xmlns:p14="http://schemas.microsoft.com/office/powerpoint/2010/main" val="32549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3" name="FBE slide4.jpg" descr="/Users/sophiecampbell/1 work/B+E/new powerpoint files/FBE ppt/FBE slide4.jpg"/>
          <p:cNvPicPr>
            <a:picLocks noChangeAspect="1"/>
          </p:cNvPicPr>
          <p:nvPr/>
        </p:nvPicPr>
        <p:blipFill>
          <a:blip r:embed="rId2" cstate="print"/>
          <a:srcRect t="23750" b="9052"/>
          <a:stretch>
            <a:fillRect/>
          </a:stretch>
        </p:blipFill>
        <p:spPr bwMode="auto">
          <a:xfrm>
            <a:off x="1487487" y="1557338"/>
            <a:ext cx="9324976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0" y="6237288"/>
            <a:ext cx="9144000" cy="647700"/>
            <a:chOff x="0" y="3929"/>
            <a:chExt cx="5760" cy="40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0" y="3974"/>
              <a:ext cx="5760" cy="363"/>
              <a:chOff x="0" y="3974"/>
              <a:chExt cx="5760" cy="363"/>
            </a:xfrm>
          </p:grpSpPr>
          <p:pic>
            <p:nvPicPr>
              <p:cNvPr id="38920" name="Picture 8" descr="FBE_logo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76865"/>
              <a:stretch>
                <a:fillRect/>
              </a:stretch>
            </p:blipFill>
            <p:spPr bwMode="auto">
              <a:xfrm>
                <a:off x="0" y="3974"/>
                <a:ext cx="2304" cy="363"/>
              </a:xfrm>
              <a:prstGeom prst="rect">
                <a:avLst/>
              </a:prstGeom>
              <a:noFill/>
            </p:spPr>
          </p:pic>
          <p:pic>
            <p:nvPicPr>
              <p:cNvPr id="38921" name="Picture 9" descr="FBE_logo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76865"/>
              <a:stretch>
                <a:fillRect/>
              </a:stretch>
            </p:blipFill>
            <p:spPr bwMode="auto">
              <a:xfrm>
                <a:off x="3456" y="3974"/>
                <a:ext cx="2304" cy="363"/>
              </a:xfrm>
              <a:prstGeom prst="rect">
                <a:avLst/>
              </a:prstGeom>
              <a:noFill/>
            </p:spPr>
          </p:pic>
          <p:pic>
            <p:nvPicPr>
              <p:cNvPr id="38922" name="Picture 10" descr="FBE_logo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76865"/>
              <a:stretch>
                <a:fillRect/>
              </a:stretch>
            </p:blipFill>
            <p:spPr bwMode="auto">
              <a:xfrm>
                <a:off x="1891" y="3974"/>
                <a:ext cx="2304" cy="363"/>
              </a:xfrm>
              <a:prstGeom prst="rect">
                <a:avLst/>
              </a:prstGeom>
              <a:noFill/>
            </p:spPr>
          </p:pic>
        </p:grpSp>
        <p:sp>
          <p:nvSpPr>
            <p:cNvPr id="38923" name="Rectangle 11"/>
            <p:cNvSpPr>
              <a:spLocks noChangeArrowheads="1"/>
            </p:cNvSpPr>
            <p:nvPr/>
          </p:nvSpPr>
          <p:spPr bwMode="auto">
            <a:xfrm>
              <a:off x="0" y="3929"/>
              <a:ext cx="5760" cy="45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87488" y="-26988"/>
            <a:ext cx="9180513" cy="1584326"/>
            <a:chOff x="-23" y="-17"/>
            <a:chExt cx="5783" cy="998"/>
          </a:xfrm>
        </p:grpSpPr>
        <p:pic>
          <p:nvPicPr>
            <p:cNvPr id="38924" name="Picture 12" descr="FBE_logo"/>
            <p:cNvPicPr>
              <a:picLocks noChangeAspect="1" noChangeArrowheads="1"/>
            </p:cNvPicPr>
            <p:nvPr/>
          </p:nvPicPr>
          <p:blipFill>
            <a:blip r:embed="rId4"/>
            <a:srcRect b="72614"/>
            <a:stretch>
              <a:fillRect/>
            </a:stretch>
          </p:blipFill>
          <p:spPr bwMode="auto">
            <a:xfrm>
              <a:off x="-23" y="-17"/>
              <a:ext cx="5352" cy="998"/>
            </a:xfrm>
            <a:prstGeom prst="rect">
              <a:avLst/>
            </a:prstGeom>
            <a:noFill/>
          </p:spPr>
        </p:pic>
        <p:pic>
          <p:nvPicPr>
            <p:cNvPr id="38927" name="Picture 15" descr="FBE_logo"/>
            <p:cNvPicPr>
              <a:picLocks noChangeAspect="1" noChangeArrowheads="1"/>
            </p:cNvPicPr>
            <p:nvPr/>
          </p:nvPicPr>
          <p:blipFill>
            <a:blip r:embed="rId3" cstate="print"/>
            <a:srcRect l="61632" b="36392"/>
            <a:stretch>
              <a:fillRect/>
            </a:stretch>
          </p:blipFill>
          <p:spPr bwMode="auto">
            <a:xfrm>
              <a:off x="4876" y="-17"/>
              <a:ext cx="884" cy="998"/>
            </a:xfrm>
            <a:prstGeom prst="rect">
              <a:avLst/>
            </a:prstGeom>
            <a:noFill/>
          </p:spPr>
        </p:pic>
      </p:grpSp>
      <p:sp>
        <p:nvSpPr>
          <p:cNvPr id="38936" name="TextBox 5"/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bg1"/>
                </a:solidFill>
                <a:latin typeface="Calibri" pitchFamily="34" charset="0"/>
              </a:rPr>
              <a:t>www.bcom.unimelb.edu.au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703512" y="1900808"/>
            <a:ext cx="4968552" cy="8081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kern="0" dirty="0">
                <a:solidFill>
                  <a:srgbClr val="006BAD"/>
                </a:solidFill>
                <a:ea typeface="+mj-ea"/>
                <a:cs typeface="Arial" charset="0"/>
              </a:rPr>
              <a:t>Finance @ Melbourne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703512" y="2780928"/>
            <a:ext cx="4320480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100" b="1" kern="0" dirty="0">
                <a:solidFill>
                  <a:srgbClr val="17375E"/>
                </a:solidFill>
                <a:ea typeface="+mj-ea"/>
                <a:cs typeface="Arial" charset="0"/>
              </a:rPr>
              <a:t>Carsten Murawski</a:t>
            </a:r>
            <a:endParaRPr lang="en-US" sz="2100" b="1" dirty="0">
              <a:solidFill>
                <a:srgbClr val="17375E"/>
              </a:solidFill>
              <a:ea typeface="+mj-ea"/>
              <a:cs typeface="Arial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700" kern="0" dirty="0">
                <a:solidFill>
                  <a:srgbClr val="17375E"/>
                </a:solidFill>
                <a:ea typeface="+mj-ea"/>
                <a:cs typeface="Arial" charset="0"/>
              </a:rPr>
              <a:t>Department of Finance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1700" kern="0" dirty="0">
                <a:solidFill>
                  <a:srgbClr val="17375E"/>
                </a:solidFill>
                <a:ea typeface="+mj-ea"/>
                <a:cs typeface="Arial" charset="0"/>
              </a:rPr>
              <a:t>Faculty of Business and Economics</a:t>
            </a:r>
            <a:endParaRPr lang="en-US" sz="1700" dirty="0">
              <a:solidFill>
                <a:srgbClr val="17375E"/>
              </a:solidFill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83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jamison_UG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3792" y="1340768"/>
            <a:ext cx="6840760" cy="4946586"/>
          </a:xfrm>
          <a:prstGeom prst="rect">
            <a:avLst/>
          </a:prstGeom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0" y="0"/>
            <a:ext cx="9144000" cy="6884988"/>
            <a:chOff x="0" y="0"/>
            <a:chExt cx="5760" cy="433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0" y="0"/>
              <a:ext cx="5760" cy="863"/>
              <a:chOff x="0" y="0"/>
              <a:chExt cx="5760" cy="863"/>
            </a:xfrm>
          </p:grpSpPr>
          <p:pic>
            <p:nvPicPr>
              <p:cNvPr id="37905" name="Picture 17" descr="FBE_logo"/>
              <p:cNvPicPr>
                <a:picLocks noChangeAspect="1" noChangeArrowheads="1"/>
              </p:cNvPicPr>
              <p:nvPr/>
            </p:nvPicPr>
            <p:blipFill>
              <a:blip r:embed="rId3"/>
              <a:srcRect b="70435"/>
              <a:stretch>
                <a:fillRect/>
              </a:stretch>
            </p:blipFill>
            <p:spPr bwMode="auto">
              <a:xfrm>
                <a:off x="0" y="0"/>
                <a:ext cx="4287" cy="863"/>
              </a:xfrm>
              <a:prstGeom prst="rect">
                <a:avLst/>
              </a:prstGeom>
              <a:noFill/>
            </p:spPr>
          </p:pic>
          <p:pic>
            <p:nvPicPr>
              <p:cNvPr id="37906" name="Picture 18" descr="FB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2074" b="44997"/>
              <a:stretch>
                <a:fillRect/>
              </a:stretch>
            </p:blipFill>
            <p:spPr bwMode="auto">
              <a:xfrm>
                <a:off x="4195" y="0"/>
                <a:ext cx="1565" cy="863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3929"/>
              <a:ext cx="5760" cy="408"/>
              <a:chOff x="0" y="3929"/>
              <a:chExt cx="5760" cy="408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0" y="3974"/>
                <a:ext cx="5760" cy="363"/>
                <a:chOff x="0" y="3974"/>
                <a:chExt cx="5760" cy="363"/>
              </a:xfrm>
            </p:grpSpPr>
            <p:pic>
              <p:nvPicPr>
                <p:cNvPr id="37899" name="Picture 11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0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1" name="Picture 13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3456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2" name="Picture 14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1891" y="3974"/>
                  <a:ext cx="2304" cy="363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907" name="Rectangle 19"/>
              <p:cNvSpPr>
                <a:spLocks noChangeArrowheads="1"/>
              </p:cNvSpPr>
              <p:nvPr/>
            </p:nvSpPr>
            <p:spPr bwMode="auto">
              <a:xfrm>
                <a:off x="0" y="3929"/>
                <a:ext cx="5760" cy="45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7914" name="TextBox 5"/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bg1"/>
                </a:solidFill>
                <a:latin typeface="Calibri" pitchFamily="34" charset="0"/>
              </a:rPr>
              <a:t>www.bcom.unimelb.edu.au</a:t>
            </a:r>
          </a:p>
        </p:txBody>
      </p:sp>
      <p:sp>
        <p:nvSpPr>
          <p:cNvPr id="37919" name="Subtitle 2"/>
          <p:cNvSpPr>
            <a:spLocks/>
          </p:cNvSpPr>
          <p:nvPr/>
        </p:nvSpPr>
        <p:spPr bwMode="auto">
          <a:xfrm>
            <a:off x="1703512" y="2204864"/>
            <a:ext cx="4608512" cy="37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endParaRPr lang="en-US" kern="0" dirty="0">
              <a:solidFill>
                <a:srgbClr val="000000"/>
              </a:solidFill>
              <a:latin typeface="Calibri" pitchFamily="34" charset="0"/>
              <a:ea typeface="Geneva"/>
              <a:cs typeface="Arial" pitchFamily="34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5520" y="1759174"/>
            <a:ext cx="5563344" cy="3902075"/>
            <a:chOff x="192" y="1056"/>
            <a:chExt cx="3696" cy="2458"/>
          </a:xfrm>
        </p:grpSpPr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192" y="3286"/>
              <a:ext cx="3696" cy="228"/>
              <a:chOff x="144" y="2998"/>
              <a:chExt cx="3696" cy="228"/>
            </a:xfrm>
          </p:grpSpPr>
          <p:sp>
            <p:nvSpPr>
              <p:cNvPr id="56" name="Text Box 37"/>
              <p:cNvSpPr txBox="1">
                <a:spLocks noChangeArrowheads="1"/>
              </p:cNvSpPr>
              <p:nvPr/>
            </p:nvSpPr>
            <p:spPr bwMode="auto">
              <a:xfrm>
                <a:off x="1584" y="3024"/>
                <a:ext cx="2256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AU" sz="1500" kern="0">
                    <a:solidFill>
                      <a:sysClr val="windowText" lastClr="000000"/>
                    </a:solidFill>
                  </a:rPr>
                  <a:t>a combination of the above</a:t>
                </a:r>
              </a:p>
            </p:txBody>
          </p:sp>
          <p:grpSp>
            <p:nvGrpSpPr>
              <p:cNvPr id="8" name="Group 12"/>
              <p:cNvGrpSpPr>
                <a:grpSpLocks/>
              </p:cNvGrpSpPr>
              <p:nvPr/>
            </p:nvGrpSpPr>
            <p:grpSpPr bwMode="auto">
              <a:xfrm>
                <a:off x="144" y="2998"/>
                <a:ext cx="1392" cy="227"/>
                <a:chOff x="192" y="3072"/>
                <a:chExt cx="1392" cy="227"/>
              </a:xfrm>
            </p:grpSpPr>
            <p:sp>
              <p:nvSpPr>
                <p:cNvPr id="58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92" y="3072"/>
                  <a:ext cx="1240" cy="227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AU" sz="1700" b="1" kern="0" dirty="0">
                      <a:solidFill>
                        <a:sysClr val="windowText" lastClr="000000"/>
                      </a:solidFill>
                    </a:rPr>
                    <a:t>Business</a:t>
                  </a:r>
                </a:p>
              </p:txBody>
            </p:sp>
            <p:sp>
              <p:nvSpPr>
                <p:cNvPr id="59" name="AutoShape 54"/>
                <p:cNvSpPr>
                  <a:spLocks noChangeArrowheads="1"/>
                </p:cNvSpPr>
                <p:nvPr/>
              </p:nvSpPr>
              <p:spPr bwMode="auto">
                <a:xfrm rot="5400000">
                  <a:off x="1404" y="3108"/>
                  <a:ext cx="215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192" y="2880"/>
              <a:ext cx="3696" cy="346"/>
              <a:chOff x="144" y="2650"/>
              <a:chExt cx="3696" cy="346"/>
            </a:xfrm>
          </p:grpSpPr>
          <p:sp>
            <p:nvSpPr>
              <p:cNvPr id="52" name="Text Box 29"/>
              <p:cNvSpPr txBox="1">
                <a:spLocks noChangeArrowheads="1"/>
              </p:cNvSpPr>
              <p:nvPr/>
            </p:nvSpPr>
            <p:spPr bwMode="auto">
              <a:xfrm>
                <a:off x="1584" y="2650"/>
                <a:ext cx="2256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AU" sz="1500" kern="0">
                    <a:solidFill>
                      <a:sysClr val="windowText" lastClr="000000"/>
                    </a:solidFill>
                  </a:rPr>
                  <a:t>human resources, events, projects, operations, strategy</a:t>
                </a:r>
              </a:p>
            </p:txBody>
          </p:sp>
          <p:grpSp>
            <p:nvGrpSpPr>
              <p:cNvPr id="10" name="Group 17"/>
              <p:cNvGrpSpPr>
                <a:grpSpLocks/>
              </p:cNvGrpSpPr>
              <p:nvPr/>
            </p:nvGrpSpPr>
            <p:grpSpPr bwMode="auto">
              <a:xfrm>
                <a:off x="144" y="2688"/>
                <a:ext cx="1392" cy="227"/>
                <a:chOff x="192" y="3072"/>
                <a:chExt cx="1392" cy="227"/>
              </a:xfrm>
            </p:grpSpPr>
            <p:sp>
              <p:nvSpPr>
                <p:cNvPr id="54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92" y="3072"/>
                  <a:ext cx="1240" cy="227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AU" sz="1700" b="1" kern="0" dirty="0">
                      <a:solidFill>
                        <a:sysClr val="windowText" lastClr="000000"/>
                      </a:solidFill>
                    </a:rPr>
                    <a:t>Management</a:t>
                  </a:r>
                </a:p>
              </p:txBody>
            </p:sp>
            <p:sp>
              <p:nvSpPr>
                <p:cNvPr id="55" name="AutoShape 54"/>
                <p:cNvSpPr>
                  <a:spLocks noChangeArrowheads="1"/>
                </p:cNvSpPr>
                <p:nvPr/>
              </p:nvSpPr>
              <p:spPr bwMode="auto">
                <a:xfrm rot="5400000">
                  <a:off x="1404" y="3108"/>
                  <a:ext cx="215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192" y="2506"/>
              <a:ext cx="3696" cy="346"/>
              <a:chOff x="144" y="2314"/>
              <a:chExt cx="3696" cy="346"/>
            </a:xfrm>
          </p:grpSpPr>
          <p:sp>
            <p:nvSpPr>
              <p:cNvPr id="48" name="Text Box 25"/>
              <p:cNvSpPr txBox="1">
                <a:spLocks noChangeArrowheads="1"/>
              </p:cNvSpPr>
              <p:nvPr/>
            </p:nvSpPr>
            <p:spPr bwMode="auto">
              <a:xfrm>
                <a:off x="1584" y="2314"/>
                <a:ext cx="2256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AU" sz="1500" kern="0">
                    <a:solidFill>
                      <a:sysClr val="windowText" lastClr="000000"/>
                    </a:solidFill>
                  </a:rPr>
                  <a:t>advertising, market research,</a:t>
                </a:r>
                <a:br>
                  <a:rPr lang="en-AU" sz="1500" kern="0">
                    <a:solidFill>
                      <a:sysClr val="windowText" lastClr="000000"/>
                    </a:solidFill>
                  </a:rPr>
                </a:br>
                <a:r>
                  <a:rPr lang="en-AU" sz="1500" kern="0">
                    <a:solidFill>
                      <a:sysClr val="windowText" lastClr="000000"/>
                    </a:solidFill>
                  </a:rPr>
                  <a:t>promotions, global marketing</a:t>
                </a:r>
              </a:p>
            </p:txBody>
          </p:sp>
          <p:grpSp>
            <p:nvGrpSpPr>
              <p:cNvPr id="12" name="Group 22"/>
              <p:cNvGrpSpPr>
                <a:grpSpLocks/>
              </p:cNvGrpSpPr>
              <p:nvPr/>
            </p:nvGrpSpPr>
            <p:grpSpPr bwMode="auto">
              <a:xfrm>
                <a:off x="144" y="2352"/>
                <a:ext cx="1392" cy="227"/>
                <a:chOff x="192" y="3072"/>
                <a:chExt cx="1392" cy="227"/>
              </a:xfrm>
            </p:grpSpPr>
            <p:sp>
              <p:nvSpPr>
                <p:cNvPr id="50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92" y="3072"/>
                  <a:ext cx="1240" cy="227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AU" sz="1700" b="1" kern="0" dirty="0">
                      <a:solidFill>
                        <a:sysClr val="windowText" lastClr="000000"/>
                      </a:solidFill>
                    </a:rPr>
                    <a:t>Marketing</a:t>
                  </a:r>
                </a:p>
              </p:txBody>
            </p:sp>
            <p:sp>
              <p:nvSpPr>
                <p:cNvPr id="51" name="AutoShape 54"/>
                <p:cNvSpPr>
                  <a:spLocks noChangeArrowheads="1"/>
                </p:cNvSpPr>
                <p:nvPr/>
              </p:nvSpPr>
              <p:spPr bwMode="auto">
                <a:xfrm rot="5400000">
                  <a:off x="1404" y="3108"/>
                  <a:ext cx="215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192" y="2112"/>
              <a:ext cx="3696" cy="346"/>
              <a:chOff x="144" y="1968"/>
              <a:chExt cx="3696" cy="346"/>
            </a:xfrm>
          </p:grpSpPr>
          <p:sp>
            <p:nvSpPr>
              <p:cNvPr id="44" name="Text Box 22"/>
              <p:cNvSpPr txBox="1">
                <a:spLocks noChangeArrowheads="1"/>
              </p:cNvSpPr>
              <p:nvPr/>
            </p:nvSpPr>
            <p:spPr bwMode="auto">
              <a:xfrm>
                <a:off x="1584" y="1968"/>
                <a:ext cx="2256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AU" sz="1500" kern="0">
                    <a:solidFill>
                      <a:sysClr val="windowText" lastClr="000000"/>
                    </a:solidFill>
                  </a:rPr>
                  <a:t>personal finance, investments,</a:t>
                </a:r>
                <a:br>
                  <a:rPr lang="en-AU" sz="1500" kern="0">
                    <a:solidFill>
                      <a:sysClr val="windowText" lastClr="000000"/>
                    </a:solidFill>
                  </a:rPr>
                </a:br>
                <a:r>
                  <a:rPr lang="en-AU" sz="1500" kern="0">
                    <a:solidFill>
                      <a:sysClr val="windowText" lastClr="000000"/>
                    </a:solidFill>
                  </a:rPr>
                  <a:t>corporate finance</a:t>
                </a:r>
              </a:p>
            </p:txBody>
          </p:sp>
          <p:grpSp>
            <p:nvGrpSpPr>
              <p:cNvPr id="14" name="Group 27"/>
              <p:cNvGrpSpPr>
                <a:grpSpLocks/>
              </p:cNvGrpSpPr>
              <p:nvPr/>
            </p:nvGrpSpPr>
            <p:grpSpPr bwMode="auto">
              <a:xfrm>
                <a:off x="144" y="2016"/>
                <a:ext cx="1392" cy="227"/>
                <a:chOff x="192" y="3072"/>
                <a:chExt cx="1392" cy="227"/>
              </a:xfrm>
            </p:grpSpPr>
            <p:sp>
              <p:nvSpPr>
                <p:cNvPr id="46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92" y="3072"/>
                  <a:ext cx="1240" cy="22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AU" sz="1700" b="1" kern="0" dirty="0">
                      <a:solidFill>
                        <a:sysClr val="windowText" lastClr="000000"/>
                      </a:solidFill>
                    </a:rPr>
                    <a:t>Finance</a:t>
                  </a:r>
                </a:p>
              </p:txBody>
            </p:sp>
            <p:sp>
              <p:nvSpPr>
                <p:cNvPr id="47" name="AutoShape 54"/>
                <p:cNvSpPr>
                  <a:spLocks noChangeArrowheads="1"/>
                </p:cNvSpPr>
                <p:nvPr/>
              </p:nvSpPr>
              <p:spPr bwMode="auto">
                <a:xfrm rot="5400000">
                  <a:off x="1404" y="3108"/>
                  <a:ext cx="215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15" name="Group 30"/>
            <p:cNvGrpSpPr>
              <a:grpSpLocks/>
            </p:cNvGrpSpPr>
            <p:nvPr/>
          </p:nvGrpSpPr>
          <p:grpSpPr bwMode="auto">
            <a:xfrm>
              <a:off x="192" y="1738"/>
              <a:ext cx="3696" cy="346"/>
              <a:chOff x="144" y="1632"/>
              <a:chExt cx="3696" cy="346"/>
            </a:xfrm>
          </p:grpSpPr>
          <p:sp>
            <p:nvSpPr>
              <p:cNvPr id="40" name="Text Box 18"/>
              <p:cNvSpPr txBox="1">
                <a:spLocks noChangeArrowheads="1"/>
              </p:cNvSpPr>
              <p:nvPr/>
            </p:nvSpPr>
            <p:spPr bwMode="auto">
              <a:xfrm>
                <a:off x="1584" y="1632"/>
                <a:ext cx="2256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AU" sz="1500" kern="0" dirty="0">
                    <a:solidFill>
                      <a:sysClr val="windowText" lastClr="000000"/>
                    </a:solidFill>
                  </a:rPr>
                  <a:t>microeconomics, macroeconomics, econometrics</a:t>
                </a:r>
              </a:p>
            </p:txBody>
          </p:sp>
          <p:grpSp>
            <p:nvGrpSpPr>
              <p:cNvPr id="16" name="Group 32"/>
              <p:cNvGrpSpPr>
                <a:grpSpLocks/>
              </p:cNvGrpSpPr>
              <p:nvPr/>
            </p:nvGrpSpPr>
            <p:grpSpPr bwMode="auto">
              <a:xfrm>
                <a:off x="144" y="1680"/>
                <a:ext cx="1392" cy="227"/>
                <a:chOff x="192" y="3072"/>
                <a:chExt cx="1392" cy="227"/>
              </a:xfrm>
            </p:grpSpPr>
            <p:sp>
              <p:nvSpPr>
                <p:cNvPr id="42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92" y="3072"/>
                  <a:ext cx="1240" cy="227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AU" sz="1700" b="1" kern="0" dirty="0">
                      <a:solidFill>
                        <a:sysClr val="windowText" lastClr="000000"/>
                      </a:solidFill>
                    </a:rPr>
                    <a:t>Economics</a:t>
                  </a:r>
                </a:p>
              </p:txBody>
            </p:sp>
            <p:sp>
              <p:nvSpPr>
                <p:cNvPr id="43" name="AutoShape 54"/>
                <p:cNvSpPr>
                  <a:spLocks noChangeArrowheads="1"/>
                </p:cNvSpPr>
                <p:nvPr/>
              </p:nvSpPr>
              <p:spPr bwMode="auto">
                <a:xfrm rot="5400000">
                  <a:off x="1404" y="3108"/>
                  <a:ext cx="215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17" name="Group 35"/>
            <p:cNvGrpSpPr>
              <a:grpSpLocks/>
            </p:cNvGrpSpPr>
            <p:nvPr/>
          </p:nvGrpSpPr>
          <p:grpSpPr bwMode="auto">
            <a:xfrm>
              <a:off x="192" y="1392"/>
              <a:ext cx="3696" cy="346"/>
              <a:chOff x="144" y="1296"/>
              <a:chExt cx="3696" cy="346"/>
            </a:xfrm>
          </p:grpSpPr>
          <p:sp>
            <p:nvSpPr>
              <p:cNvPr id="36" name="Text Box 15"/>
              <p:cNvSpPr txBox="1">
                <a:spLocks noChangeArrowheads="1"/>
              </p:cNvSpPr>
              <p:nvPr/>
            </p:nvSpPr>
            <p:spPr bwMode="auto">
              <a:xfrm>
                <a:off x="1584" y="1296"/>
                <a:ext cx="2256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AU" sz="1500" kern="0" dirty="0">
                    <a:solidFill>
                      <a:sysClr val="windowText" lastClr="000000"/>
                    </a:solidFill>
                  </a:rPr>
                  <a:t>risk assessment, statistics, insurance, financial mathematics</a:t>
                </a:r>
              </a:p>
            </p:txBody>
          </p:sp>
          <p:grpSp>
            <p:nvGrpSpPr>
              <p:cNvPr id="18" name="Group 37"/>
              <p:cNvGrpSpPr>
                <a:grpSpLocks/>
              </p:cNvGrpSpPr>
              <p:nvPr/>
            </p:nvGrpSpPr>
            <p:grpSpPr bwMode="auto">
              <a:xfrm>
                <a:off x="144" y="1344"/>
                <a:ext cx="1392" cy="227"/>
                <a:chOff x="192" y="3072"/>
                <a:chExt cx="1392" cy="227"/>
              </a:xfrm>
            </p:grpSpPr>
            <p:sp>
              <p:nvSpPr>
                <p:cNvPr id="38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92" y="3072"/>
                  <a:ext cx="1240" cy="227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AU" sz="1700" b="1" kern="0" dirty="0">
                      <a:solidFill>
                        <a:sysClr val="windowText" lastClr="000000"/>
                      </a:solidFill>
                    </a:rPr>
                    <a:t>Actuarial studies</a:t>
                  </a:r>
                </a:p>
              </p:txBody>
            </p:sp>
            <p:sp>
              <p:nvSpPr>
                <p:cNvPr id="39" name="AutoShape 54"/>
                <p:cNvSpPr>
                  <a:spLocks noChangeArrowheads="1"/>
                </p:cNvSpPr>
                <p:nvPr/>
              </p:nvSpPr>
              <p:spPr bwMode="auto">
                <a:xfrm rot="5400000">
                  <a:off x="1404" y="3108"/>
                  <a:ext cx="215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19" name="Group 40"/>
            <p:cNvGrpSpPr>
              <a:grpSpLocks/>
            </p:cNvGrpSpPr>
            <p:nvPr/>
          </p:nvGrpSpPr>
          <p:grpSpPr bwMode="auto">
            <a:xfrm>
              <a:off x="192" y="1056"/>
              <a:ext cx="3696" cy="349"/>
              <a:chOff x="144" y="960"/>
              <a:chExt cx="3696" cy="349"/>
            </a:xfrm>
          </p:grpSpPr>
          <p:sp>
            <p:nvSpPr>
              <p:cNvPr id="32" name="Text Box 12"/>
              <p:cNvSpPr txBox="1">
                <a:spLocks noChangeArrowheads="1"/>
              </p:cNvSpPr>
              <p:nvPr/>
            </p:nvSpPr>
            <p:spPr bwMode="auto">
              <a:xfrm>
                <a:off x="1584" y="960"/>
                <a:ext cx="2256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AU" sz="1500" kern="0" dirty="0">
                    <a:solidFill>
                      <a:sysClr val="windowText" lastClr="000000"/>
                    </a:solidFill>
                  </a:rPr>
                  <a:t>business analysis, audit, tax, fraud, business forensics</a:t>
                </a:r>
              </a:p>
            </p:txBody>
          </p:sp>
          <p:grpSp>
            <p:nvGrpSpPr>
              <p:cNvPr id="20" name="Group 42"/>
              <p:cNvGrpSpPr>
                <a:grpSpLocks/>
              </p:cNvGrpSpPr>
              <p:nvPr/>
            </p:nvGrpSpPr>
            <p:grpSpPr bwMode="auto">
              <a:xfrm>
                <a:off x="144" y="1008"/>
                <a:ext cx="1392" cy="227"/>
                <a:chOff x="192" y="3072"/>
                <a:chExt cx="1392" cy="227"/>
              </a:xfrm>
            </p:grpSpPr>
            <p:sp>
              <p:nvSpPr>
                <p:cNvPr id="34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92" y="3072"/>
                  <a:ext cx="1240" cy="227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AU" sz="1700" b="1" kern="0" dirty="0">
                      <a:solidFill>
                        <a:sysClr val="windowText" lastClr="000000"/>
                      </a:solidFill>
                    </a:rPr>
                    <a:t>Accounting</a:t>
                  </a:r>
                </a:p>
              </p:txBody>
            </p:sp>
            <p:sp>
              <p:nvSpPr>
                <p:cNvPr id="35" name="AutoShape 54"/>
                <p:cNvSpPr>
                  <a:spLocks noChangeArrowheads="1"/>
                </p:cNvSpPr>
                <p:nvPr/>
              </p:nvSpPr>
              <p:spPr bwMode="auto">
                <a:xfrm rot="5400000">
                  <a:off x="1404" y="3108"/>
                  <a:ext cx="215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9CCFF"/>
                </a:solidFill>
                <a:ln w="9525">
                  <a:solidFill>
                    <a:srgbClr val="99CC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</p:grp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6960096" y="5229200"/>
            <a:ext cx="3456384" cy="864096"/>
            <a:chOff x="3264" y="3551"/>
            <a:chExt cx="2496" cy="524"/>
          </a:xfrm>
        </p:grpSpPr>
        <p:sp>
          <p:nvSpPr>
            <p:cNvPr id="99" name="AutoShape 16"/>
            <p:cNvSpPr>
              <a:spLocks noChangeArrowheads="1"/>
            </p:cNvSpPr>
            <p:nvPr/>
          </p:nvSpPr>
          <p:spPr bwMode="auto">
            <a:xfrm>
              <a:off x="3264" y="3552"/>
              <a:ext cx="2496" cy="523"/>
            </a:xfrm>
            <a:prstGeom prst="roundRect">
              <a:avLst>
                <a:gd name="adj" fmla="val 16667"/>
              </a:avLst>
            </a:prstGeom>
            <a:solidFill>
              <a:srgbClr val="003366">
                <a:alpha val="7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AU" kern="0" baseline="-2500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Text Box 17"/>
            <p:cNvSpPr txBox="1">
              <a:spLocks noChangeArrowheads="1"/>
            </p:cNvSpPr>
            <p:nvPr/>
          </p:nvSpPr>
          <p:spPr bwMode="auto">
            <a:xfrm>
              <a:off x="3312" y="3551"/>
              <a:ext cx="2400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AU" sz="2000" i="1" kern="0" baseline="-25000" dirty="0">
                  <a:solidFill>
                    <a:schemeClr val="bg1"/>
                  </a:solidFill>
                </a:rPr>
                <a:t>Heath is a </a:t>
              </a:r>
              <a:r>
                <a:rPr lang="en-AU" sz="2000" i="1" kern="0" baseline="-25000" dirty="0" err="1">
                  <a:solidFill>
                    <a:schemeClr val="bg1"/>
                  </a:solidFill>
                </a:rPr>
                <a:t>BCom</a:t>
              </a:r>
              <a:r>
                <a:rPr lang="en-AU" sz="2000" i="1" kern="0" baseline="-25000" dirty="0">
                  <a:solidFill>
                    <a:schemeClr val="bg1"/>
                  </a:solidFill>
                </a:rPr>
                <a:t> student completing majors in Finance and Economics. He is on exchange at the University of British Columbia, Canada.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0767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buck_UG11.jpg"/>
          <p:cNvPicPr>
            <a:picLocks noChangeAspect="1"/>
          </p:cNvPicPr>
          <p:nvPr/>
        </p:nvPicPr>
        <p:blipFill>
          <a:blip r:embed="rId2" cstate="print"/>
          <a:srcRect t="9701" b="10500"/>
          <a:stretch>
            <a:fillRect/>
          </a:stretch>
        </p:blipFill>
        <p:spPr>
          <a:xfrm>
            <a:off x="6023992" y="967698"/>
            <a:ext cx="4644008" cy="5557646"/>
          </a:xfrm>
          <a:prstGeom prst="rect">
            <a:avLst/>
          </a:prstGeom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0" y="0"/>
            <a:ext cx="9144000" cy="6884988"/>
            <a:chOff x="0" y="0"/>
            <a:chExt cx="5760" cy="433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0" y="0"/>
              <a:ext cx="5760" cy="863"/>
              <a:chOff x="0" y="0"/>
              <a:chExt cx="5760" cy="863"/>
            </a:xfrm>
          </p:grpSpPr>
          <p:pic>
            <p:nvPicPr>
              <p:cNvPr id="37905" name="Picture 17" descr="FBE_logo"/>
              <p:cNvPicPr>
                <a:picLocks noChangeAspect="1" noChangeArrowheads="1"/>
              </p:cNvPicPr>
              <p:nvPr/>
            </p:nvPicPr>
            <p:blipFill>
              <a:blip r:embed="rId3"/>
              <a:srcRect b="70435"/>
              <a:stretch>
                <a:fillRect/>
              </a:stretch>
            </p:blipFill>
            <p:spPr bwMode="auto">
              <a:xfrm>
                <a:off x="0" y="0"/>
                <a:ext cx="4287" cy="863"/>
              </a:xfrm>
              <a:prstGeom prst="rect">
                <a:avLst/>
              </a:prstGeom>
              <a:noFill/>
            </p:spPr>
          </p:pic>
          <p:pic>
            <p:nvPicPr>
              <p:cNvPr id="37906" name="Picture 18" descr="FB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2074" b="44997"/>
              <a:stretch>
                <a:fillRect/>
              </a:stretch>
            </p:blipFill>
            <p:spPr bwMode="auto">
              <a:xfrm>
                <a:off x="4195" y="0"/>
                <a:ext cx="1565" cy="863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3929"/>
              <a:ext cx="5760" cy="408"/>
              <a:chOff x="0" y="3929"/>
              <a:chExt cx="5760" cy="408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0" y="3974"/>
                <a:ext cx="5760" cy="363"/>
                <a:chOff x="0" y="3974"/>
                <a:chExt cx="5760" cy="363"/>
              </a:xfrm>
            </p:grpSpPr>
            <p:pic>
              <p:nvPicPr>
                <p:cNvPr id="37899" name="Picture 11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0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1" name="Picture 13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3456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2" name="Picture 14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1891" y="3974"/>
                  <a:ext cx="2304" cy="363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907" name="Rectangle 19"/>
              <p:cNvSpPr>
                <a:spLocks noChangeArrowheads="1"/>
              </p:cNvSpPr>
              <p:nvPr/>
            </p:nvSpPr>
            <p:spPr bwMode="auto">
              <a:xfrm>
                <a:off x="0" y="3929"/>
                <a:ext cx="5760" cy="45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7912" name="Title 1"/>
          <p:cNvSpPr>
            <a:spLocks/>
          </p:cNvSpPr>
          <p:nvPr/>
        </p:nvSpPr>
        <p:spPr bwMode="auto">
          <a:xfrm>
            <a:off x="1752600" y="1666875"/>
            <a:ext cx="556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kern="0" dirty="0">
                <a:solidFill>
                  <a:srgbClr val="17375E"/>
                </a:solidFill>
                <a:latin typeface="Calibri" pitchFamily="34" charset="0"/>
                <a:ea typeface="Geneva"/>
                <a:cs typeface="Arial" pitchFamily="34" charset="0"/>
              </a:rPr>
              <a:t>What is finance?</a:t>
            </a:r>
          </a:p>
        </p:txBody>
      </p:sp>
      <p:sp>
        <p:nvSpPr>
          <p:cNvPr id="37919" name="Subtitle 2"/>
          <p:cNvSpPr>
            <a:spLocks/>
          </p:cNvSpPr>
          <p:nvPr/>
        </p:nvSpPr>
        <p:spPr bwMode="auto">
          <a:xfrm>
            <a:off x="1775520" y="2204864"/>
            <a:ext cx="4608512" cy="37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How are the return and risk of an investment related?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How does borrowing affect risk?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What factors affect property prices?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What drives Apple’s share price?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What is the value of a bitcoin?</a:t>
            </a:r>
          </a:p>
        </p:txBody>
      </p:sp>
      <p:grpSp>
        <p:nvGrpSpPr>
          <p:cNvPr id="6" name="Group 21"/>
          <p:cNvGrpSpPr/>
          <p:nvPr/>
        </p:nvGrpSpPr>
        <p:grpSpPr>
          <a:xfrm>
            <a:off x="6384032" y="5013176"/>
            <a:ext cx="4032448" cy="1080120"/>
            <a:chOff x="4499992" y="4725144"/>
            <a:chExt cx="4419600" cy="1080120"/>
          </a:xfrm>
        </p:grpSpPr>
        <p:sp>
          <p:nvSpPr>
            <p:cNvPr id="23" name="AutoShape 50"/>
            <p:cNvSpPr>
              <a:spLocks noChangeArrowheads="1"/>
            </p:cNvSpPr>
            <p:nvPr/>
          </p:nvSpPr>
          <p:spPr bwMode="auto">
            <a:xfrm>
              <a:off x="4499992" y="4725144"/>
              <a:ext cx="4419600" cy="1080120"/>
            </a:xfrm>
            <a:prstGeom prst="roundRect">
              <a:avLst>
                <a:gd name="adj" fmla="val 16667"/>
              </a:avLst>
            </a:prstGeom>
            <a:solidFill>
              <a:srgbClr val="003366">
                <a:alpha val="7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AU" kern="0" baseline="-2500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24" name="Text Box 47"/>
            <p:cNvSpPr txBox="1">
              <a:spLocks noChangeArrowheads="1"/>
            </p:cNvSpPr>
            <p:nvPr/>
          </p:nvSpPr>
          <p:spPr bwMode="auto">
            <a:xfrm>
              <a:off x="4588940" y="4725144"/>
              <a:ext cx="4231532" cy="913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AU" sz="2000" i="1" kern="0" baseline="-25000" dirty="0">
                  <a:solidFill>
                    <a:schemeClr val="bg1"/>
                  </a:solidFill>
                </a:rPr>
                <a:t>Steve is a Bachelor of Commerce student completing double majors in Finance and Economics as well as a breadth sequence in Engineering. He plans to do the Master of Engineering after he graduates next year.</a:t>
              </a:r>
            </a:p>
          </p:txBody>
        </p:sp>
      </p:grp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bg1"/>
                </a:solidFill>
                <a:latin typeface="Calibri" pitchFamily="34" charset="0"/>
              </a:rPr>
              <a:t>www.bcom.unimelb.edu.au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3512" y="4759984"/>
            <a:ext cx="4352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latin typeface="Calibri" pitchFamily="34" charset="0"/>
                <a:ea typeface="Geneva"/>
                <a:cs typeface="Arial" pitchFamily="34" charset="0"/>
              </a:rPr>
              <a:t>Allocation of scarce funds among </a:t>
            </a:r>
          </a:p>
          <a:p>
            <a:r>
              <a:rPr lang="en-US" kern="0" dirty="0">
                <a:solidFill>
                  <a:srgbClr val="FF0000"/>
                </a:solidFill>
                <a:latin typeface="Calibri" pitchFamily="34" charset="0"/>
                <a:ea typeface="Geneva"/>
                <a:cs typeface="Arial" pitchFamily="34" charset="0"/>
              </a:rPr>
              <a:t>competing, profitable projects…</a:t>
            </a:r>
          </a:p>
          <a:p>
            <a:endParaRPr lang="en-US" kern="0" dirty="0">
              <a:solidFill>
                <a:srgbClr val="FF0000"/>
              </a:solidFill>
              <a:latin typeface="Calibri" pitchFamily="34" charset="0"/>
              <a:ea typeface="Geneva"/>
              <a:cs typeface="Arial" pitchFamily="34" charset="0"/>
            </a:endParaRPr>
          </a:p>
          <a:p>
            <a:r>
              <a:rPr lang="en-US" kern="0" dirty="0">
                <a:solidFill>
                  <a:srgbClr val="FF0000"/>
                </a:solidFill>
                <a:latin typeface="Calibri" pitchFamily="34" charset="0"/>
                <a:ea typeface="Geneva"/>
                <a:cs typeface="Arial" pitchFamily="34" charset="0"/>
              </a:rPr>
              <a:t>… and managing the various risks involved</a:t>
            </a:r>
          </a:p>
          <a:p>
            <a:endParaRPr lang="en-US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80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0" y="0"/>
            <a:ext cx="9144000" cy="6884988"/>
            <a:chOff x="0" y="0"/>
            <a:chExt cx="5760" cy="433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0" y="0"/>
              <a:ext cx="5760" cy="863"/>
              <a:chOff x="0" y="0"/>
              <a:chExt cx="5760" cy="863"/>
            </a:xfrm>
          </p:grpSpPr>
          <p:pic>
            <p:nvPicPr>
              <p:cNvPr id="37905" name="Picture 17" descr="FBE_logo"/>
              <p:cNvPicPr>
                <a:picLocks noChangeAspect="1" noChangeArrowheads="1"/>
              </p:cNvPicPr>
              <p:nvPr/>
            </p:nvPicPr>
            <p:blipFill>
              <a:blip r:embed="rId2"/>
              <a:srcRect b="70435"/>
              <a:stretch>
                <a:fillRect/>
              </a:stretch>
            </p:blipFill>
            <p:spPr bwMode="auto">
              <a:xfrm>
                <a:off x="0" y="0"/>
                <a:ext cx="4287" cy="863"/>
              </a:xfrm>
              <a:prstGeom prst="rect">
                <a:avLst/>
              </a:prstGeom>
              <a:noFill/>
            </p:spPr>
          </p:pic>
          <p:pic>
            <p:nvPicPr>
              <p:cNvPr id="37906" name="Picture 18" descr="FBE_logo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2074" b="44997"/>
              <a:stretch>
                <a:fillRect/>
              </a:stretch>
            </p:blipFill>
            <p:spPr bwMode="auto">
              <a:xfrm>
                <a:off x="4195" y="0"/>
                <a:ext cx="1565" cy="863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3929"/>
              <a:ext cx="5760" cy="408"/>
              <a:chOff x="0" y="3929"/>
              <a:chExt cx="5760" cy="408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0" y="3974"/>
                <a:ext cx="5760" cy="363"/>
                <a:chOff x="0" y="3974"/>
                <a:chExt cx="5760" cy="363"/>
              </a:xfrm>
            </p:grpSpPr>
            <p:pic>
              <p:nvPicPr>
                <p:cNvPr id="37899" name="Picture 11" descr="FBE_logo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76865"/>
                <a:stretch>
                  <a:fillRect/>
                </a:stretch>
              </p:blipFill>
              <p:spPr bwMode="auto">
                <a:xfrm>
                  <a:off x="0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1" name="Picture 13" descr="FBE_logo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76865"/>
                <a:stretch>
                  <a:fillRect/>
                </a:stretch>
              </p:blipFill>
              <p:spPr bwMode="auto">
                <a:xfrm>
                  <a:off x="3456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2" name="Picture 14" descr="FBE_logo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76865"/>
                <a:stretch>
                  <a:fillRect/>
                </a:stretch>
              </p:blipFill>
              <p:spPr bwMode="auto">
                <a:xfrm>
                  <a:off x="1891" y="3974"/>
                  <a:ext cx="2304" cy="363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907" name="Rectangle 19"/>
              <p:cNvSpPr>
                <a:spLocks noChangeArrowheads="1"/>
              </p:cNvSpPr>
              <p:nvPr/>
            </p:nvSpPr>
            <p:spPr bwMode="auto">
              <a:xfrm>
                <a:off x="0" y="3929"/>
                <a:ext cx="5760" cy="45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20" name="FBE slide15.jpg" descr="/Volumes/My Passport/B+E/new powerpoint files/FBE ppt/FBE slide15.jpg"/>
          <p:cNvPicPr>
            <a:picLocks noChangeAspect="1"/>
          </p:cNvPicPr>
          <p:nvPr/>
        </p:nvPicPr>
        <p:blipFill rotWithShape="1">
          <a:blip r:embed="rId4" r:link="rId5" cstate="screen"/>
          <a:srcRect t="17948" b="8735"/>
          <a:stretch>
            <a:fillRect/>
          </a:stretch>
        </p:blipFill>
        <p:spPr bwMode="auto">
          <a:xfrm>
            <a:off x="1524000" y="1230839"/>
            <a:ext cx="9144000" cy="50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12" name="Title 1"/>
          <p:cNvSpPr>
            <a:spLocks/>
          </p:cNvSpPr>
          <p:nvPr/>
        </p:nvSpPr>
        <p:spPr bwMode="auto">
          <a:xfrm>
            <a:off x="1752600" y="1666875"/>
            <a:ext cx="556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kern="0" dirty="0">
                <a:solidFill>
                  <a:srgbClr val="17375E"/>
                </a:solidFill>
                <a:latin typeface="Calibri" pitchFamily="34" charset="0"/>
                <a:ea typeface="Geneva"/>
                <a:cs typeface="Arial" pitchFamily="34" charset="0"/>
              </a:rPr>
              <a:t>Investments</a:t>
            </a:r>
          </a:p>
        </p:txBody>
      </p:sp>
      <p:sp>
        <p:nvSpPr>
          <p:cNvPr id="37919" name="Subtitle 2"/>
          <p:cNvSpPr>
            <a:spLocks/>
          </p:cNvSpPr>
          <p:nvPr/>
        </p:nvSpPr>
        <p:spPr bwMode="auto">
          <a:xfrm>
            <a:off x="1775520" y="2204864"/>
            <a:ext cx="4608512" cy="37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The investor’s viewpoint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Security analysis (shares, bonds, options, …)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Portfolio construction (risk </a:t>
            </a:r>
            <a:r>
              <a:rPr lang="en-US" kern="0" dirty="0" err="1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vs</a:t>
            </a: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 return)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Performance measurement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bg1"/>
                </a:solidFill>
                <a:latin typeface="Calibri" pitchFamily="34" charset="0"/>
              </a:rPr>
              <a:t>www.bcom.unimelb.edu.au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528" y="4005064"/>
            <a:ext cx="2108200" cy="177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7768" y="4365104"/>
            <a:ext cx="2070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8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ee_UG08.jpg"/>
          <p:cNvPicPr>
            <a:picLocks noChangeAspect="1"/>
          </p:cNvPicPr>
          <p:nvPr/>
        </p:nvPicPr>
        <p:blipFill>
          <a:blip r:embed="rId2" cstate="print"/>
          <a:srcRect t="26824" r="24506"/>
          <a:stretch>
            <a:fillRect/>
          </a:stretch>
        </p:blipFill>
        <p:spPr>
          <a:xfrm>
            <a:off x="2712640" y="1052736"/>
            <a:ext cx="8207896" cy="5303912"/>
          </a:xfrm>
          <a:prstGeom prst="rect">
            <a:avLst/>
          </a:prstGeom>
        </p:spPr>
      </p:pic>
      <p:grpSp>
        <p:nvGrpSpPr>
          <p:cNvPr id="23" name="Group 20"/>
          <p:cNvGrpSpPr/>
          <p:nvPr/>
        </p:nvGrpSpPr>
        <p:grpSpPr>
          <a:xfrm>
            <a:off x="7176120" y="4941168"/>
            <a:ext cx="3240360" cy="1138808"/>
            <a:chOff x="5076056" y="4941168"/>
            <a:chExt cx="3843536" cy="1138808"/>
          </a:xfrm>
        </p:grpSpPr>
        <p:sp>
          <p:nvSpPr>
            <p:cNvPr id="24" name="AutoShape 50"/>
            <p:cNvSpPr>
              <a:spLocks noChangeArrowheads="1"/>
            </p:cNvSpPr>
            <p:nvPr/>
          </p:nvSpPr>
          <p:spPr bwMode="auto">
            <a:xfrm>
              <a:off x="5076056" y="4941168"/>
              <a:ext cx="3843536" cy="1138808"/>
            </a:xfrm>
            <a:prstGeom prst="roundRect">
              <a:avLst>
                <a:gd name="adj" fmla="val 16667"/>
              </a:avLst>
            </a:prstGeom>
            <a:solidFill>
              <a:srgbClr val="003366">
                <a:alpha val="7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AU" kern="0" baseline="-2500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sp>
          <p:nvSpPr>
            <p:cNvPr id="25" name="Text Box 47"/>
            <p:cNvSpPr txBox="1">
              <a:spLocks noChangeArrowheads="1"/>
            </p:cNvSpPr>
            <p:nvPr/>
          </p:nvSpPr>
          <p:spPr bwMode="auto">
            <a:xfrm>
              <a:off x="5148064" y="4971672"/>
              <a:ext cx="3679981" cy="913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AU" sz="2000" i="1" kern="0" baseline="-25000" dirty="0">
                  <a:solidFill>
                    <a:schemeClr val="bg1"/>
                  </a:solidFill>
                </a:rPr>
                <a:t>Olivia graduated from the </a:t>
              </a:r>
              <a:r>
                <a:rPr lang="en-AU" sz="2000" i="1" kern="0" baseline="-25000" dirty="0" err="1">
                  <a:solidFill>
                    <a:schemeClr val="bg1"/>
                  </a:solidFill>
                </a:rPr>
                <a:t>BCom</a:t>
              </a:r>
              <a:r>
                <a:rPr lang="en-AU" sz="2000" i="1" kern="0" baseline="-25000" dirty="0">
                  <a:solidFill>
                    <a:schemeClr val="bg1"/>
                  </a:solidFill>
                </a:rPr>
                <a:t> in 2009 with majors in Marketing and Finance. She is now Assistant Brand Manager for Wolf Blass at Treasury Wine Estates.</a:t>
              </a:r>
            </a:p>
          </p:txBody>
        </p:sp>
      </p:grp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0" y="0"/>
            <a:ext cx="9144000" cy="6884988"/>
            <a:chOff x="0" y="0"/>
            <a:chExt cx="5760" cy="433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0" y="0"/>
              <a:ext cx="5760" cy="863"/>
              <a:chOff x="0" y="0"/>
              <a:chExt cx="5760" cy="863"/>
            </a:xfrm>
          </p:grpSpPr>
          <p:pic>
            <p:nvPicPr>
              <p:cNvPr id="37905" name="Picture 17" descr="FBE_logo"/>
              <p:cNvPicPr>
                <a:picLocks noChangeAspect="1" noChangeArrowheads="1"/>
              </p:cNvPicPr>
              <p:nvPr/>
            </p:nvPicPr>
            <p:blipFill>
              <a:blip r:embed="rId3"/>
              <a:srcRect b="70435"/>
              <a:stretch>
                <a:fillRect/>
              </a:stretch>
            </p:blipFill>
            <p:spPr bwMode="auto">
              <a:xfrm>
                <a:off x="0" y="0"/>
                <a:ext cx="4287" cy="863"/>
              </a:xfrm>
              <a:prstGeom prst="rect">
                <a:avLst/>
              </a:prstGeom>
              <a:noFill/>
            </p:spPr>
          </p:pic>
          <p:pic>
            <p:nvPicPr>
              <p:cNvPr id="37906" name="Picture 18" descr="FB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2074" b="44997"/>
              <a:stretch>
                <a:fillRect/>
              </a:stretch>
            </p:blipFill>
            <p:spPr bwMode="auto">
              <a:xfrm>
                <a:off x="4195" y="0"/>
                <a:ext cx="1565" cy="863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3929"/>
              <a:ext cx="5760" cy="408"/>
              <a:chOff x="0" y="3929"/>
              <a:chExt cx="5760" cy="408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0" y="3974"/>
                <a:ext cx="5760" cy="363"/>
                <a:chOff x="0" y="3974"/>
                <a:chExt cx="5760" cy="363"/>
              </a:xfrm>
            </p:grpSpPr>
            <p:pic>
              <p:nvPicPr>
                <p:cNvPr id="37899" name="Picture 11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0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1" name="Picture 13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3456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2" name="Picture 14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1891" y="3974"/>
                  <a:ext cx="2304" cy="363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907" name="Rectangle 19"/>
              <p:cNvSpPr>
                <a:spLocks noChangeArrowheads="1"/>
              </p:cNvSpPr>
              <p:nvPr/>
            </p:nvSpPr>
            <p:spPr bwMode="auto">
              <a:xfrm>
                <a:off x="0" y="3929"/>
                <a:ext cx="5760" cy="45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7912" name="Title 1"/>
          <p:cNvSpPr>
            <a:spLocks/>
          </p:cNvSpPr>
          <p:nvPr/>
        </p:nvSpPr>
        <p:spPr bwMode="auto">
          <a:xfrm>
            <a:off x="1752600" y="1666875"/>
            <a:ext cx="556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kern="0" dirty="0">
                <a:solidFill>
                  <a:srgbClr val="17375E"/>
                </a:solidFill>
                <a:latin typeface="Calibri" pitchFamily="34" charset="0"/>
                <a:ea typeface="Geneva"/>
                <a:cs typeface="Arial" pitchFamily="34" charset="0"/>
              </a:rPr>
              <a:t>Corporate finance</a:t>
            </a:r>
          </a:p>
        </p:txBody>
      </p:sp>
      <p:sp>
        <p:nvSpPr>
          <p:cNvPr id="37914" name="TextBox 5"/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bg1"/>
                </a:solidFill>
                <a:latin typeface="Calibri" pitchFamily="34" charset="0"/>
              </a:rPr>
              <a:t>www.bcom.unimelb.edu.au</a:t>
            </a:r>
          </a:p>
        </p:txBody>
      </p:sp>
      <p:sp>
        <p:nvSpPr>
          <p:cNvPr id="37919" name="Subtitle 2"/>
          <p:cNvSpPr>
            <a:spLocks/>
          </p:cNvSpPr>
          <p:nvPr/>
        </p:nvSpPr>
        <p:spPr bwMode="auto">
          <a:xfrm>
            <a:off x="1775520" y="2204864"/>
            <a:ext cx="4608512" cy="37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ts val="9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The company’s viewpoint</a:t>
            </a:r>
          </a:p>
          <a:p>
            <a:pPr marL="266700" indent="-266700">
              <a:spcBef>
                <a:spcPts val="9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How to finance investments (debt </a:t>
            </a:r>
            <a:r>
              <a:rPr lang="en-US" kern="0" dirty="0" err="1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vs</a:t>
            </a: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 equity)</a:t>
            </a:r>
          </a:p>
          <a:p>
            <a:pPr marL="266700" indent="-266700">
              <a:spcBef>
                <a:spcPts val="9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What to invest in (optimal asset investment)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3" y="3933056"/>
            <a:ext cx="3534345" cy="19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57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kim_UG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3832" y="1052737"/>
            <a:ext cx="7919864" cy="5279909"/>
          </a:xfrm>
          <a:prstGeom prst="rect">
            <a:avLst/>
          </a:prstGeom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0" y="0"/>
            <a:ext cx="9144000" cy="6884988"/>
            <a:chOff x="0" y="0"/>
            <a:chExt cx="5760" cy="433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0" y="0"/>
              <a:ext cx="5760" cy="863"/>
              <a:chOff x="0" y="0"/>
              <a:chExt cx="5760" cy="863"/>
            </a:xfrm>
          </p:grpSpPr>
          <p:pic>
            <p:nvPicPr>
              <p:cNvPr id="37905" name="Picture 17" descr="FBE_logo"/>
              <p:cNvPicPr>
                <a:picLocks noChangeAspect="1" noChangeArrowheads="1"/>
              </p:cNvPicPr>
              <p:nvPr/>
            </p:nvPicPr>
            <p:blipFill>
              <a:blip r:embed="rId3"/>
              <a:srcRect b="70435"/>
              <a:stretch>
                <a:fillRect/>
              </a:stretch>
            </p:blipFill>
            <p:spPr bwMode="auto">
              <a:xfrm>
                <a:off x="0" y="0"/>
                <a:ext cx="4287" cy="863"/>
              </a:xfrm>
              <a:prstGeom prst="rect">
                <a:avLst/>
              </a:prstGeom>
              <a:noFill/>
            </p:spPr>
          </p:pic>
          <p:pic>
            <p:nvPicPr>
              <p:cNvPr id="37906" name="Picture 18" descr="FB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2074" b="44997"/>
              <a:stretch>
                <a:fillRect/>
              </a:stretch>
            </p:blipFill>
            <p:spPr bwMode="auto">
              <a:xfrm>
                <a:off x="4195" y="0"/>
                <a:ext cx="1565" cy="863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3929"/>
              <a:ext cx="5760" cy="408"/>
              <a:chOff x="0" y="3929"/>
              <a:chExt cx="5760" cy="408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0" y="3974"/>
                <a:ext cx="5760" cy="363"/>
                <a:chOff x="0" y="3974"/>
                <a:chExt cx="5760" cy="363"/>
              </a:xfrm>
            </p:grpSpPr>
            <p:pic>
              <p:nvPicPr>
                <p:cNvPr id="37899" name="Picture 11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0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1" name="Picture 13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3456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2" name="Picture 14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1891" y="3974"/>
                  <a:ext cx="2304" cy="363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907" name="Rectangle 19"/>
              <p:cNvSpPr>
                <a:spLocks noChangeArrowheads="1"/>
              </p:cNvSpPr>
              <p:nvPr/>
            </p:nvSpPr>
            <p:spPr bwMode="auto">
              <a:xfrm>
                <a:off x="0" y="3929"/>
                <a:ext cx="5760" cy="45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7912" name="Title 1"/>
          <p:cNvSpPr>
            <a:spLocks/>
          </p:cNvSpPr>
          <p:nvPr/>
        </p:nvSpPr>
        <p:spPr bwMode="auto">
          <a:xfrm>
            <a:off x="1752600" y="1666875"/>
            <a:ext cx="556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kern="0" dirty="0">
                <a:solidFill>
                  <a:srgbClr val="17375E"/>
                </a:solidFill>
                <a:latin typeface="Calibri" pitchFamily="34" charset="0"/>
                <a:ea typeface="Geneva"/>
                <a:cs typeface="Arial" pitchFamily="34" charset="0"/>
              </a:rPr>
              <a:t>Financial institutions management</a:t>
            </a:r>
          </a:p>
        </p:txBody>
      </p:sp>
      <p:sp>
        <p:nvSpPr>
          <p:cNvPr id="37919" name="Subtitle 2"/>
          <p:cNvSpPr>
            <a:spLocks/>
          </p:cNvSpPr>
          <p:nvPr/>
        </p:nvSpPr>
        <p:spPr bwMode="auto">
          <a:xfrm>
            <a:off x="1775520" y="2204864"/>
            <a:ext cx="4608512" cy="37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The intermediary’s viewpoint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Concerned with measuring and managing risks of banks and superannuation funds 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bg1"/>
                </a:solidFill>
                <a:latin typeface="Calibri" pitchFamily="34" charset="0"/>
              </a:rPr>
              <a:t>www.bcom.unimelb.edu.au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5" y="3717032"/>
            <a:ext cx="3794233" cy="2155304"/>
          </a:xfrm>
          <a:prstGeom prst="rect">
            <a:avLst/>
          </a:prstGeom>
        </p:spPr>
      </p:pic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6816080" y="5157192"/>
            <a:ext cx="3528392" cy="885779"/>
            <a:chOff x="2496" y="3504"/>
            <a:chExt cx="3264" cy="528"/>
          </a:xfrm>
        </p:grpSpPr>
        <p:sp>
          <p:nvSpPr>
            <p:cNvPr id="25" name="AutoShape 20"/>
            <p:cNvSpPr>
              <a:spLocks noChangeArrowheads="1"/>
            </p:cNvSpPr>
            <p:nvPr/>
          </p:nvSpPr>
          <p:spPr bwMode="auto">
            <a:xfrm>
              <a:off x="2496" y="3505"/>
              <a:ext cx="3264" cy="527"/>
            </a:xfrm>
            <a:prstGeom prst="roundRect">
              <a:avLst>
                <a:gd name="adj" fmla="val 16667"/>
              </a:avLst>
            </a:prstGeom>
            <a:solidFill>
              <a:srgbClr val="003366">
                <a:alpha val="7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AU" kern="0" baseline="-2500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2544" y="3504"/>
              <a:ext cx="3168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AU" sz="2000" i="1" kern="0" baseline="-25000" dirty="0">
                  <a:solidFill>
                    <a:schemeClr val="bg1"/>
                  </a:solidFill>
                  <a:latin typeface="Calibri" pitchFamily="34" charset="0"/>
                </a:rPr>
                <a:t>Ran </a:t>
              </a:r>
              <a:r>
                <a:rPr lang="en-AU" sz="2000" i="1" kern="0" baseline="-25000" dirty="0" err="1">
                  <a:solidFill>
                    <a:schemeClr val="bg1"/>
                  </a:solidFill>
                  <a:latin typeface="Calibri" pitchFamily="34" charset="0"/>
                </a:rPr>
                <a:t>Ji</a:t>
              </a:r>
              <a:r>
                <a:rPr lang="en-AU" sz="2000" i="1" kern="0" baseline="-25000" dirty="0">
                  <a:solidFill>
                    <a:schemeClr val="bg1"/>
                  </a:solidFill>
                  <a:latin typeface="Calibri" pitchFamily="34" charset="0"/>
                </a:rPr>
                <a:t> is an international student from South Korea. She completed the VCE in 2011 and is a 2012 </a:t>
              </a:r>
              <a:r>
                <a:rPr lang="en-AU" sz="2000" i="1" kern="0" baseline="-25000" dirty="0" err="1">
                  <a:solidFill>
                    <a:schemeClr val="bg1"/>
                  </a:solidFill>
                  <a:latin typeface="Calibri" pitchFamily="34" charset="0"/>
                </a:rPr>
                <a:t>BCom</a:t>
              </a:r>
              <a:r>
                <a:rPr lang="en-AU" sz="2000" i="1" kern="0" baseline="-25000" dirty="0">
                  <a:solidFill>
                    <a:schemeClr val="bg1"/>
                  </a:solidFill>
                  <a:latin typeface="Calibri" pitchFamily="34" charset="0"/>
                </a:rPr>
                <a:t> Global Scholarship recipient.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1486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0" y="0"/>
            <a:ext cx="9144000" cy="6884988"/>
            <a:chOff x="0" y="0"/>
            <a:chExt cx="5760" cy="433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0" y="0"/>
              <a:ext cx="5760" cy="863"/>
              <a:chOff x="0" y="0"/>
              <a:chExt cx="5760" cy="863"/>
            </a:xfrm>
          </p:grpSpPr>
          <p:pic>
            <p:nvPicPr>
              <p:cNvPr id="37905" name="Picture 17" descr="FBE_logo"/>
              <p:cNvPicPr>
                <a:picLocks noChangeAspect="1" noChangeArrowheads="1"/>
              </p:cNvPicPr>
              <p:nvPr/>
            </p:nvPicPr>
            <p:blipFill>
              <a:blip r:embed="rId2"/>
              <a:srcRect b="70435"/>
              <a:stretch>
                <a:fillRect/>
              </a:stretch>
            </p:blipFill>
            <p:spPr bwMode="auto">
              <a:xfrm>
                <a:off x="0" y="0"/>
                <a:ext cx="4287" cy="863"/>
              </a:xfrm>
              <a:prstGeom prst="rect">
                <a:avLst/>
              </a:prstGeom>
              <a:noFill/>
            </p:spPr>
          </p:pic>
          <p:pic>
            <p:nvPicPr>
              <p:cNvPr id="37906" name="Picture 18" descr="FBE_logo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2074" b="44997"/>
              <a:stretch>
                <a:fillRect/>
              </a:stretch>
            </p:blipFill>
            <p:spPr bwMode="auto">
              <a:xfrm>
                <a:off x="4195" y="0"/>
                <a:ext cx="1565" cy="863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3929"/>
              <a:ext cx="5760" cy="408"/>
              <a:chOff x="0" y="3929"/>
              <a:chExt cx="5760" cy="408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0" y="3974"/>
                <a:ext cx="5760" cy="363"/>
                <a:chOff x="0" y="3974"/>
                <a:chExt cx="5760" cy="363"/>
              </a:xfrm>
            </p:grpSpPr>
            <p:pic>
              <p:nvPicPr>
                <p:cNvPr id="37899" name="Picture 11" descr="FBE_logo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76865"/>
                <a:stretch>
                  <a:fillRect/>
                </a:stretch>
              </p:blipFill>
              <p:spPr bwMode="auto">
                <a:xfrm>
                  <a:off x="0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1" name="Picture 13" descr="FBE_logo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76865"/>
                <a:stretch>
                  <a:fillRect/>
                </a:stretch>
              </p:blipFill>
              <p:spPr bwMode="auto">
                <a:xfrm>
                  <a:off x="3456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2" name="Picture 14" descr="FBE_logo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76865"/>
                <a:stretch>
                  <a:fillRect/>
                </a:stretch>
              </p:blipFill>
              <p:spPr bwMode="auto">
                <a:xfrm>
                  <a:off x="1891" y="3974"/>
                  <a:ext cx="2304" cy="363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907" name="Rectangle 19"/>
              <p:cNvSpPr>
                <a:spLocks noChangeArrowheads="1"/>
              </p:cNvSpPr>
              <p:nvPr/>
            </p:nvSpPr>
            <p:spPr bwMode="auto">
              <a:xfrm>
                <a:off x="0" y="3929"/>
                <a:ext cx="5760" cy="45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10" name="Picture 9" descr="scanner-background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/>
          <a:stretch/>
        </p:blipFill>
        <p:spPr>
          <a:xfrm>
            <a:off x="1554340" y="1371600"/>
            <a:ext cx="9122664" cy="4854352"/>
          </a:xfrm>
          <a:prstGeom prst="rect">
            <a:avLst/>
          </a:prstGeom>
        </p:spPr>
      </p:pic>
      <p:sp>
        <p:nvSpPr>
          <p:cNvPr id="37912" name="Title 1"/>
          <p:cNvSpPr>
            <a:spLocks/>
          </p:cNvSpPr>
          <p:nvPr/>
        </p:nvSpPr>
        <p:spPr bwMode="auto">
          <a:xfrm>
            <a:off x="1752600" y="1666875"/>
            <a:ext cx="556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kern="0" dirty="0">
                <a:solidFill>
                  <a:srgbClr val="17375E"/>
                </a:solidFill>
                <a:latin typeface="Calibri" pitchFamily="34" charset="0"/>
                <a:ea typeface="Geneva"/>
                <a:cs typeface="Arial" pitchFamily="34" charset="0"/>
              </a:rPr>
              <a:t>Specialist topics</a:t>
            </a:r>
          </a:p>
        </p:txBody>
      </p:sp>
      <p:sp>
        <p:nvSpPr>
          <p:cNvPr id="37919" name="Subtitle 2"/>
          <p:cNvSpPr>
            <a:spLocks/>
          </p:cNvSpPr>
          <p:nvPr/>
        </p:nvSpPr>
        <p:spPr bwMode="auto">
          <a:xfrm>
            <a:off x="1775520" y="2204864"/>
            <a:ext cx="4608512" cy="37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Real estate finance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Personal finance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Venture capital (entrepreneurial finance)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Market microstructure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 err="1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Behavioural</a:t>
            </a: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 finance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Experimental finance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 err="1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Neuro</a:t>
            </a: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-finance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And many more…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bg1"/>
                </a:solidFill>
                <a:latin typeface="Calibri" pitchFamily="34" charset="0"/>
              </a:rPr>
              <a:t>www.bcom.unimelb.edu.au</a:t>
            </a:r>
          </a:p>
        </p:txBody>
      </p:sp>
    </p:spTree>
    <p:extLst>
      <p:ext uri="{BB962C8B-B14F-4D97-AF65-F5344CB8AC3E}">
        <p14:creationId xmlns:p14="http://schemas.microsoft.com/office/powerpoint/2010/main" val="1364195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D7FD01-4C55-4396-ADE8-F52216EF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altLang="en-US" dirty="0"/>
              <a:t>Why Choose Commerce?</a:t>
            </a:r>
            <a:endParaRPr lang="en-AU" dirty="0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829319" y="1871725"/>
            <a:ext cx="3752602" cy="338554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AU" altLang="en-US" sz="16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 eaLnBrk="1" hangingPunct="1"/>
            <a:r>
              <a:rPr lang="en-AU" altLang="en-US" b="1" dirty="0">
                <a:solidFill>
                  <a:schemeClr val="bg1"/>
                </a:solidFill>
                <a:latin typeface="+mn-lt"/>
              </a:rPr>
              <a:t>QS World Rankings 2018</a:t>
            </a:r>
          </a:p>
          <a:p>
            <a:pPr algn="ctr" eaLnBrk="1" hangingPunct="1"/>
            <a:endParaRPr lang="en-AU" altLang="en-US" dirty="0">
              <a:solidFill>
                <a:schemeClr val="bg1"/>
              </a:solidFill>
              <a:latin typeface="+mn-lt"/>
            </a:endParaRPr>
          </a:p>
          <a:p>
            <a:pPr algn="ctr" eaLnBrk="1" hangingPunct="1"/>
            <a:r>
              <a:rPr lang="en-AU" altLang="en-US" dirty="0">
                <a:solidFill>
                  <a:schemeClr val="bg1"/>
                </a:solidFill>
                <a:latin typeface="+mn-lt"/>
              </a:rPr>
              <a:t>#14</a:t>
            </a:r>
          </a:p>
          <a:p>
            <a:pPr algn="ctr" eaLnBrk="1" hangingPunct="1"/>
            <a:r>
              <a:rPr lang="en-AU" altLang="en-US" dirty="0">
                <a:solidFill>
                  <a:schemeClr val="bg1"/>
                </a:solidFill>
                <a:latin typeface="+mn-lt"/>
              </a:rPr>
              <a:t>Accounting and Finance</a:t>
            </a:r>
          </a:p>
          <a:p>
            <a:pPr algn="ctr" eaLnBrk="1" hangingPunct="1"/>
            <a:endParaRPr lang="en-AU" altLang="en-US" dirty="0">
              <a:solidFill>
                <a:schemeClr val="bg1"/>
              </a:solidFill>
              <a:latin typeface="+mn-lt"/>
            </a:endParaRPr>
          </a:p>
          <a:p>
            <a:pPr algn="ctr" eaLnBrk="1" hangingPunct="1"/>
            <a:r>
              <a:rPr lang="en-AU" altLang="en-US" dirty="0">
                <a:solidFill>
                  <a:schemeClr val="bg1"/>
                </a:solidFill>
                <a:latin typeface="+mn-lt"/>
              </a:rPr>
              <a:t>#22</a:t>
            </a:r>
          </a:p>
          <a:p>
            <a:pPr algn="ctr" eaLnBrk="1" hangingPunct="1"/>
            <a:r>
              <a:rPr lang="en-AU" altLang="en-US" dirty="0">
                <a:solidFill>
                  <a:schemeClr val="bg1"/>
                </a:solidFill>
                <a:latin typeface="+mn-lt"/>
              </a:rPr>
              <a:t>Business and Management Studies</a:t>
            </a:r>
          </a:p>
          <a:p>
            <a:pPr algn="ctr" eaLnBrk="1" hangingPunct="1"/>
            <a:endParaRPr lang="en-AU" altLang="en-US" dirty="0">
              <a:solidFill>
                <a:schemeClr val="bg1"/>
              </a:solidFill>
              <a:latin typeface="+mn-lt"/>
            </a:endParaRPr>
          </a:p>
          <a:p>
            <a:pPr algn="ctr" eaLnBrk="1" hangingPunct="1"/>
            <a:r>
              <a:rPr lang="en-AU" altLang="en-US" dirty="0">
                <a:solidFill>
                  <a:schemeClr val="bg1"/>
                </a:solidFill>
                <a:latin typeface="+mn-lt"/>
              </a:rPr>
              <a:t>#25</a:t>
            </a:r>
          </a:p>
          <a:p>
            <a:pPr algn="ctr" eaLnBrk="1" hangingPunct="1"/>
            <a:r>
              <a:rPr lang="en-AU" altLang="en-US" dirty="0">
                <a:solidFill>
                  <a:schemeClr val="bg1"/>
                </a:solidFill>
                <a:latin typeface="+mn-lt"/>
              </a:rPr>
              <a:t>Economics and Econometrics</a:t>
            </a:r>
          </a:p>
          <a:p>
            <a:pPr algn="ctr" eaLnBrk="1" hangingPunct="1"/>
            <a:endParaRPr lang="en-AU" alt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264" y="1595910"/>
            <a:ext cx="6532926" cy="5747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933"/>
              </a:spcBef>
              <a:defRPr/>
            </a:pPr>
            <a:r>
              <a:rPr lang="en-AU" b="1" dirty="0">
                <a:latin typeface="+mn-lt"/>
              </a:rPr>
              <a:t>A Distinguished Degree</a:t>
            </a:r>
          </a:p>
          <a:p>
            <a:pPr eaLnBrk="1" hangingPunct="1">
              <a:spcBef>
                <a:spcPts val="933"/>
              </a:spcBef>
              <a:defRPr/>
            </a:pPr>
            <a:r>
              <a:rPr lang="en-AU" dirty="0">
                <a:latin typeface="+mn-lt"/>
                <a:ea typeface="Geneva"/>
                <a:cs typeface="Arial" pitchFamily="34" charset="0"/>
              </a:rPr>
              <a:t>Learn from award-winning academics who are leaders in their fields</a:t>
            </a:r>
          </a:p>
          <a:p>
            <a:pPr eaLnBrk="1" hangingPunct="1">
              <a:spcBef>
                <a:spcPts val="933"/>
              </a:spcBef>
              <a:defRPr/>
            </a:pPr>
            <a:r>
              <a:rPr lang="en-AU" dirty="0">
                <a:latin typeface="+mn-lt"/>
                <a:ea typeface="Geneva"/>
                <a:cs typeface="Arial" pitchFamily="34" charset="0"/>
              </a:rPr>
              <a:t>Explore Commerce disciplines before you make a choice</a:t>
            </a:r>
          </a:p>
          <a:p>
            <a:pPr eaLnBrk="1" hangingPunct="1">
              <a:spcBef>
                <a:spcPts val="933"/>
              </a:spcBef>
              <a:defRPr/>
            </a:pPr>
            <a:r>
              <a:rPr lang="en-AU" dirty="0">
                <a:latin typeface="+mn-lt"/>
                <a:ea typeface="Geneva"/>
                <a:cs typeface="Arial" pitchFamily="34" charset="0"/>
              </a:rPr>
              <a:t>Foundation of business skills and specialist knowledge</a:t>
            </a:r>
          </a:p>
          <a:p>
            <a:pPr marL="0" indent="0" eaLnBrk="1" hangingPunct="1">
              <a:spcBef>
                <a:spcPts val="933"/>
              </a:spcBef>
              <a:buNone/>
              <a:defRPr/>
            </a:pPr>
            <a:endParaRPr lang="en-AU" b="1" dirty="0">
              <a:latin typeface="+mn-lt"/>
              <a:ea typeface="Geneva"/>
              <a:cs typeface="Arial" pitchFamily="34" charset="0"/>
            </a:endParaRPr>
          </a:p>
          <a:p>
            <a:pPr marL="0" indent="0" eaLnBrk="1" hangingPunct="1">
              <a:spcBef>
                <a:spcPts val="933"/>
              </a:spcBef>
              <a:buNone/>
              <a:defRPr/>
            </a:pPr>
            <a:r>
              <a:rPr lang="en-AU" b="1" dirty="0">
                <a:latin typeface="+mn-lt"/>
                <a:ea typeface="Geneva"/>
                <a:cs typeface="Arial" pitchFamily="34" charset="0"/>
              </a:rPr>
              <a:t>More than a degree</a:t>
            </a:r>
          </a:p>
          <a:p>
            <a:pPr marL="0" indent="0" eaLnBrk="1" hangingPunct="1">
              <a:spcBef>
                <a:spcPts val="933"/>
              </a:spcBef>
              <a:buNone/>
              <a:defRPr/>
            </a:pPr>
            <a:r>
              <a:rPr lang="en-AU" dirty="0">
                <a:latin typeface="+mn-lt"/>
                <a:ea typeface="Geneva"/>
                <a:cs typeface="Arial" pitchFamily="34" charset="0"/>
              </a:rPr>
              <a:t>Unique student experience and opportunities</a:t>
            </a:r>
          </a:p>
          <a:p>
            <a:pPr marL="0" indent="0" eaLnBrk="1" hangingPunct="1">
              <a:spcBef>
                <a:spcPts val="933"/>
              </a:spcBef>
              <a:buNone/>
              <a:defRPr/>
            </a:pPr>
            <a:r>
              <a:rPr lang="en-AU" dirty="0">
                <a:latin typeface="+mn-lt"/>
                <a:ea typeface="Geneva"/>
                <a:cs typeface="Arial" pitchFamily="34" charset="0"/>
              </a:rPr>
              <a:t>Excellent facilities and student services</a:t>
            </a:r>
          </a:p>
          <a:p>
            <a:pPr eaLnBrk="1" hangingPunct="1">
              <a:spcBef>
                <a:spcPts val="933"/>
              </a:spcBef>
              <a:defRPr/>
            </a:pPr>
            <a:r>
              <a:rPr lang="en-AU" dirty="0">
                <a:latin typeface="+mn-lt"/>
                <a:ea typeface="Geneva"/>
                <a:cs typeface="Arial" pitchFamily="34" charset="0"/>
              </a:rPr>
              <a:t>Global alumni network from 54 countries</a:t>
            </a:r>
          </a:p>
          <a:p>
            <a:pPr eaLnBrk="1" hangingPunct="1">
              <a:spcBef>
                <a:spcPts val="933"/>
              </a:spcBef>
              <a:defRPr/>
            </a:pPr>
            <a:r>
              <a:rPr lang="en-AU" dirty="0">
                <a:latin typeface="+mn-lt"/>
                <a:ea typeface="Geneva"/>
                <a:cs typeface="Arial" pitchFamily="34" charset="0"/>
              </a:rPr>
              <a:t>Well-rounded graduates</a:t>
            </a:r>
          </a:p>
          <a:p>
            <a:pPr eaLnBrk="1" hangingPunct="1">
              <a:spcBef>
                <a:spcPts val="933"/>
              </a:spcBef>
              <a:defRPr/>
            </a:pPr>
            <a:r>
              <a:rPr lang="en-AU" dirty="0">
                <a:latin typeface="+mn-lt"/>
                <a:ea typeface="Geneva"/>
                <a:cs typeface="Arial" pitchFamily="34" charset="0"/>
              </a:rPr>
              <a:t>#7 in the world for the employability of our graduates (QS 2018)</a:t>
            </a:r>
          </a:p>
          <a:p>
            <a:pPr marL="0" indent="0" eaLnBrk="1" hangingPunct="1">
              <a:spcBef>
                <a:spcPts val="933"/>
              </a:spcBef>
              <a:buNone/>
              <a:defRPr/>
            </a:pPr>
            <a:endParaRPr lang="en-US" dirty="0">
              <a:latin typeface="+mn-lt"/>
              <a:ea typeface="Geneva"/>
              <a:cs typeface="Arial" pitchFamily="34" charset="0"/>
            </a:endParaRPr>
          </a:p>
          <a:p>
            <a:pPr eaLnBrk="1" hangingPunct="1">
              <a:spcBef>
                <a:spcPts val="933"/>
              </a:spcBef>
              <a:defRPr/>
            </a:pPr>
            <a:endParaRPr lang="en-AU" dirty="0">
              <a:latin typeface="+mn-lt"/>
              <a:ea typeface="Geneva"/>
              <a:cs typeface="Arial" pitchFamily="34" charset="0"/>
            </a:endParaRPr>
          </a:p>
          <a:p>
            <a:pPr marL="355591" indent="-355591" eaLnBrk="1" hangingPunct="1">
              <a:spcBef>
                <a:spcPts val="933"/>
              </a:spcBef>
              <a:buFont typeface="Arial" pitchFamily="34" charset="0"/>
              <a:buChar char="•"/>
              <a:defRPr/>
            </a:pPr>
            <a:endParaRPr lang="en-US" dirty="0">
              <a:latin typeface="+mn-lt"/>
              <a:ea typeface="Geneva"/>
              <a:cs typeface="Arial" pitchFamily="34" charset="0"/>
            </a:endParaRPr>
          </a:p>
          <a:p>
            <a:pPr eaLnBrk="1" hangingPunct="1">
              <a:defRPr/>
            </a:pPr>
            <a:endParaRPr lang="en-AU" dirty="0">
              <a:latin typeface="+mn-lt"/>
            </a:endParaRPr>
          </a:p>
        </p:txBody>
      </p:sp>
      <p:pic>
        <p:nvPicPr>
          <p:cNvPr id="17" name="Picture 7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rgbClr val="7CBDC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9319" y="1871725"/>
            <a:ext cx="419115" cy="41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rgbClr val="7CBDC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1163284" y="4839321"/>
            <a:ext cx="419115" cy="417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037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goston_UG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7728" y="1364432"/>
            <a:ext cx="7344816" cy="4896544"/>
          </a:xfrm>
          <a:prstGeom prst="rect">
            <a:avLst/>
          </a:prstGeom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0" y="0"/>
            <a:ext cx="9144000" cy="6884988"/>
            <a:chOff x="0" y="0"/>
            <a:chExt cx="5760" cy="433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0" y="0"/>
              <a:ext cx="5760" cy="863"/>
              <a:chOff x="0" y="0"/>
              <a:chExt cx="5760" cy="863"/>
            </a:xfrm>
          </p:grpSpPr>
          <p:pic>
            <p:nvPicPr>
              <p:cNvPr id="37905" name="Picture 17" descr="FBE_logo"/>
              <p:cNvPicPr>
                <a:picLocks noChangeAspect="1" noChangeArrowheads="1"/>
              </p:cNvPicPr>
              <p:nvPr/>
            </p:nvPicPr>
            <p:blipFill>
              <a:blip r:embed="rId3"/>
              <a:srcRect b="70435"/>
              <a:stretch>
                <a:fillRect/>
              </a:stretch>
            </p:blipFill>
            <p:spPr bwMode="auto">
              <a:xfrm>
                <a:off x="0" y="0"/>
                <a:ext cx="4287" cy="863"/>
              </a:xfrm>
              <a:prstGeom prst="rect">
                <a:avLst/>
              </a:prstGeom>
              <a:noFill/>
            </p:spPr>
          </p:pic>
          <p:pic>
            <p:nvPicPr>
              <p:cNvPr id="37906" name="Picture 18" descr="FB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2074" b="44997"/>
              <a:stretch>
                <a:fillRect/>
              </a:stretch>
            </p:blipFill>
            <p:spPr bwMode="auto">
              <a:xfrm>
                <a:off x="4195" y="0"/>
                <a:ext cx="1565" cy="863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3929"/>
              <a:ext cx="5760" cy="408"/>
              <a:chOff x="0" y="3929"/>
              <a:chExt cx="5760" cy="408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0" y="3974"/>
                <a:ext cx="5760" cy="363"/>
                <a:chOff x="0" y="3974"/>
                <a:chExt cx="5760" cy="363"/>
              </a:xfrm>
            </p:grpSpPr>
            <p:pic>
              <p:nvPicPr>
                <p:cNvPr id="37899" name="Picture 11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0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1" name="Picture 13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3456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2" name="Picture 14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1891" y="3974"/>
                  <a:ext cx="2304" cy="363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907" name="Rectangle 19"/>
              <p:cNvSpPr>
                <a:spLocks noChangeArrowheads="1"/>
              </p:cNvSpPr>
              <p:nvPr/>
            </p:nvSpPr>
            <p:spPr bwMode="auto">
              <a:xfrm>
                <a:off x="0" y="3929"/>
                <a:ext cx="5760" cy="45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37914" name="TextBox 5"/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bg1"/>
                </a:solidFill>
                <a:latin typeface="Calibri" pitchFamily="34" charset="0"/>
              </a:rPr>
              <a:t>www.bcom.unimelb.edu.au</a:t>
            </a:r>
          </a:p>
        </p:txBody>
      </p:sp>
      <p:sp>
        <p:nvSpPr>
          <p:cNvPr id="37919" name="Subtitle 2"/>
          <p:cNvSpPr>
            <a:spLocks/>
          </p:cNvSpPr>
          <p:nvPr/>
        </p:nvSpPr>
        <p:spPr bwMode="auto">
          <a:xfrm>
            <a:off x="1703512" y="2204864"/>
            <a:ext cx="4608512" cy="37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endParaRPr lang="en-US" kern="0" dirty="0">
              <a:solidFill>
                <a:srgbClr val="000000"/>
              </a:solidFill>
              <a:latin typeface="Calibri" pitchFamily="34" charset="0"/>
              <a:ea typeface="Geneva"/>
              <a:cs typeface="Arial" pitchFamily="34" charset="0"/>
            </a:endParaRP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1752600" y="1666875"/>
            <a:ext cx="556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kern="0" dirty="0">
                <a:solidFill>
                  <a:srgbClr val="17375E"/>
                </a:solidFill>
                <a:latin typeface="Calibri" pitchFamily="34" charset="0"/>
                <a:ea typeface="Geneva"/>
                <a:cs typeface="Arial" pitchFamily="34" charset="0"/>
              </a:rPr>
              <a:t>Finance and other disciplines</a:t>
            </a:r>
          </a:p>
        </p:txBody>
      </p:sp>
      <p:sp>
        <p:nvSpPr>
          <p:cNvPr id="18" name="Subtitle 2"/>
          <p:cNvSpPr>
            <a:spLocks/>
          </p:cNvSpPr>
          <p:nvPr/>
        </p:nvSpPr>
        <p:spPr bwMode="auto">
          <a:xfrm>
            <a:off x="1775520" y="2276872"/>
            <a:ext cx="4464496" cy="37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Accounting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Economics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Management &amp; Marketing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Environments – </a:t>
            </a:r>
            <a:r>
              <a:rPr lang="en-US" sz="1400" i="1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property, construction</a:t>
            </a:r>
            <a:endParaRPr lang="en-US" sz="1400" kern="0" dirty="0">
              <a:solidFill>
                <a:srgbClr val="000000"/>
              </a:solidFill>
              <a:latin typeface="Calibri" pitchFamily="34" charset="0"/>
              <a:ea typeface="Geneva"/>
              <a:cs typeface="Arial" pitchFamily="34" charset="0"/>
            </a:endParaRP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Science – </a:t>
            </a:r>
            <a:r>
              <a:rPr lang="en-US" sz="1400" i="1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mathematics, statistics</a:t>
            </a:r>
            <a:endParaRPr lang="en-US" sz="1400" kern="0" dirty="0">
              <a:solidFill>
                <a:srgbClr val="000000"/>
              </a:solidFill>
              <a:latin typeface="Calibri" pitchFamily="34" charset="0"/>
              <a:ea typeface="Geneva"/>
              <a:cs typeface="Arial" pitchFamily="34" charset="0"/>
            </a:endParaRP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Law – </a:t>
            </a:r>
            <a:r>
              <a:rPr lang="en-US" sz="1400" i="1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corporate law, tax law</a:t>
            </a:r>
            <a:endParaRPr lang="en-US" sz="1400" kern="0" dirty="0">
              <a:solidFill>
                <a:srgbClr val="000000"/>
              </a:solidFill>
              <a:latin typeface="Calibri" pitchFamily="34" charset="0"/>
              <a:ea typeface="Geneva"/>
              <a:cs typeface="Arial" pitchFamily="34" charset="0"/>
            </a:endParaRP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Engineering – </a:t>
            </a:r>
            <a:r>
              <a:rPr lang="en-US" sz="1400" i="1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engineering management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b="1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Computer science </a:t>
            </a: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– algorithmic trading, cybersecurity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Arts – </a:t>
            </a:r>
            <a:r>
              <a:rPr lang="en-US" sz="1400" i="1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politics, public policy</a:t>
            </a:r>
            <a:endParaRPr lang="en-US" sz="1400" kern="0" dirty="0">
              <a:solidFill>
                <a:srgbClr val="000000"/>
              </a:solidFill>
              <a:latin typeface="Calibri" pitchFamily="34" charset="0"/>
              <a:ea typeface="Geneva"/>
              <a:cs typeface="Arial" pitchFamily="34" charset="0"/>
            </a:endParaRP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Agriculture – </a:t>
            </a:r>
            <a:r>
              <a:rPr lang="en-US" sz="1400" i="1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commodity markets</a:t>
            </a:r>
            <a:endParaRPr lang="en-US" sz="1400" kern="0" dirty="0">
              <a:solidFill>
                <a:srgbClr val="000000"/>
              </a:solidFill>
              <a:latin typeface="Calibri" pitchFamily="34" charset="0"/>
              <a:ea typeface="Geneva"/>
              <a:cs typeface="Arial" pitchFamily="34" charset="0"/>
            </a:endParaRP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b="1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Medicine</a:t>
            </a: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 – </a:t>
            </a:r>
            <a:r>
              <a:rPr lang="en-US" sz="1400" i="1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decision-making, health</a:t>
            </a:r>
            <a:endParaRPr lang="en-US" sz="1400" kern="0" dirty="0">
              <a:solidFill>
                <a:srgbClr val="000000"/>
              </a:solidFill>
              <a:latin typeface="Calibri" pitchFamily="34" charset="0"/>
              <a:ea typeface="Geneva"/>
              <a:cs typeface="Arial" pitchFamily="34" charset="0"/>
            </a:endParaRP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VCA – </a:t>
            </a:r>
            <a:r>
              <a:rPr lang="en-US" sz="1400" i="1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financing the arts</a:t>
            </a:r>
            <a:endParaRPr lang="en-US" sz="1400" kern="0" dirty="0">
              <a:solidFill>
                <a:srgbClr val="000000"/>
              </a:solidFill>
              <a:latin typeface="Calibri" pitchFamily="34" charset="0"/>
              <a:ea typeface="Genev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1969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reid_U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-603448"/>
            <a:ext cx="4572000" cy="6858000"/>
          </a:xfrm>
          <a:prstGeom prst="rect">
            <a:avLst/>
          </a:prstGeom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0" y="0"/>
            <a:ext cx="9144000" cy="6884988"/>
            <a:chOff x="0" y="0"/>
            <a:chExt cx="5760" cy="4337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0" y="0"/>
              <a:ext cx="5760" cy="863"/>
              <a:chOff x="0" y="0"/>
              <a:chExt cx="5760" cy="863"/>
            </a:xfrm>
          </p:grpSpPr>
          <p:pic>
            <p:nvPicPr>
              <p:cNvPr id="37905" name="Picture 17" descr="FBE_logo"/>
              <p:cNvPicPr>
                <a:picLocks noChangeAspect="1" noChangeArrowheads="1"/>
              </p:cNvPicPr>
              <p:nvPr/>
            </p:nvPicPr>
            <p:blipFill>
              <a:blip r:embed="rId3"/>
              <a:srcRect b="70435"/>
              <a:stretch>
                <a:fillRect/>
              </a:stretch>
            </p:blipFill>
            <p:spPr bwMode="auto">
              <a:xfrm>
                <a:off x="0" y="0"/>
                <a:ext cx="4287" cy="863"/>
              </a:xfrm>
              <a:prstGeom prst="rect">
                <a:avLst/>
              </a:prstGeom>
              <a:noFill/>
            </p:spPr>
          </p:pic>
          <p:pic>
            <p:nvPicPr>
              <p:cNvPr id="37906" name="Picture 18" descr="FBE_logo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2074" b="44997"/>
              <a:stretch>
                <a:fillRect/>
              </a:stretch>
            </p:blipFill>
            <p:spPr bwMode="auto">
              <a:xfrm>
                <a:off x="4195" y="0"/>
                <a:ext cx="1565" cy="863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3929"/>
              <a:ext cx="5760" cy="408"/>
              <a:chOff x="0" y="3929"/>
              <a:chExt cx="5760" cy="408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0" y="3974"/>
                <a:ext cx="5760" cy="363"/>
                <a:chOff x="0" y="3974"/>
                <a:chExt cx="5760" cy="363"/>
              </a:xfrm>
            </p:grpSpPr>
            <p:pic>
              <p:nvPicPr>
                <p:cNvPr id="37899" name="Picture 11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0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1" name="Picture 13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3456" y="3974"/>
                  <a:ext cx="2304" cy="363"/>
                </a:xfrm>
                <a:prstGeom prst="rect">
                  <a:avLst/>
                </a:prstGeom>
                <a:noFill/>
              </p:spPr>
            </p:pic>
            <p:pic>
              <p:nvPicPr>
                <p:cNvPr id="37902" name="Picture 14" descr="FBE_logo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76865"/>
                <a:stretch>
                  <a:fillRect/>
                </a:stretch>
              </p:blipFill>
              <p:spPr bwMode="auto">
                <a:xfrm>
                  <a:off x="1891" y="3974"/>
                  <a:ext cx="2304" cy="363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907" name="Rectangle 19"/>
              <p:cNvSpPr>
                <a:spLocks noChangeArrowheads="1"/>
              </p:cNvSpPr>
              <p:nvPr/>
            </p:nvSpPr>
            <p:spPr bwMode="auto">
              <a:xfrm>
                <a:off x="0" y="3929"/>
                <a:ext cx="5760" cy="45"/>
              </a:xfrm>
              <a:prstGeom prst="rect">
                <a:avLst/>
              </a:prstGeom>
              <a:solidFill>
                <a:srgbClr val="66CC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1774825" y="6421439"/>
            <a:ext cx="27114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 kern="0" dirty="0">
                <a:solidFill>
                  <a:schemeClr val="bg1"/>
                </a:solidFill>
                <a:latin typeface="Calibri" pitchFamily="34" charset="0"/>
              </a:rPr>
              <a:t>www.bcom.unimelb.edu.au</a:t>
            </a: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1752600" y="1666875"/>
            <a:ext cx="556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kern="0" dirty="0">
                <a:solidFill>
                  <a:srgbClr val="17375E"/>
                </a:solidFill>
                <a:latin typeface="Calibri" pitchFamily="34" charset="0"/>
                <a:ea typeface="Geneva"/>
                <a:cs typeface="Arial" pitchFamily="34" charset="0"/>
              </a:rPr>
              <a:t>Why study finance?</a:t>
            </a:r>
          </a:p>
        </p:txBody>
      </p:sp>
      <p:sp>
        <p:nvSpPr>
          <p:cNvPr id="21" name="Subtitle 2"/>
          <p:cNvSpPr>
            <a:spLocks/>
          </p:cNvSpPr>
          <p:nvPr/>
        </p:nvSpPr>
        <p:spPr bwMode="auto">
          <a:xfrm>
            <a:off x="1775520" y="2204864"/>
            <a:ext cx="4608512" cy="37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Finance is ubiquitous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Finance matters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Financial and insurance services are among the top 10 industries with the largest projected employment growth over the next few years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Melbourne is developing into a world </a:t>
            </a:r>
            <a:r>
              <a:rPr lang="en-US" kern="0" dirty="0" err="1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centre</a:t>
            </a: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 for asset management</a:t>
            </a:r>
          </a:p>
          <a:p>
            <a:pPr marL="266700" indent="-266700">
              <a:spcBef>
                <a:spcPct val="50000"/>
              </a:spcBef>
              <a:buFont typeface="Arial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latin typeface="Calibri" pitchFamily="34" charset="0"/>
                <a:ea typeface="Geneva"/>
                <a:cs typeface="Arial" pitchFamily="34" charset="0"/>
              </a:rPr>
              <a:t>Finance is a young industry – workers aged 25 to 44 are the main drivers of job growth, presenting excellent opportunities for recent graduates</a:t>
            </a:r>
          </a:p>
        </p:txBody>
      </p:sp>
    </p:spTree>
    <p:extLst>
      <p:ext uri="{BB962C8B-B14F-4D97-AF65-F5344CB8AC3E}">
        <p14:creationId xmlns:p14="http://schemas.microsoft.com/office/powerpoint/2010/main" val="34874666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FBE slide18.jpg" descr="/Volumes/My Passport/B+E/new powerpoint files/FBE ppt/FBE slide18.jpg"/>
          <p:cNvPicPr>
            <a:picLocks noChangeAspect="1"/>
          </p:cNvPicPr>
          <p:nvPr/>
        </p:nvPicPr>
        <p:blipFill>
          <a:blip r:embed="rId2" r:link="rId3" cstate="screen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>
          <a:xfrm>
            <a:off x="1752600" y="6515100"/>
            <a:ext cx="3048000" cy="228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1200" baseline="30000" dirty="0">
                <a:solidFill>
                  <a:schemeClr val="bg1"/>
                </a:solidFill>
                <a:ea typeface="Geneva" pitchFamily="-109" charset="0"/>
                <a:cs typeface="Geneva" pitchFamily="-109" charset="0"/>
              </a:rPr>
              <a:t>©Copyright Faculty of Business</a:t>
            </a:r>
            <a:r>
              <a:rPr lang="en-US" sz="1200" dirty="0">
                <a:solidFill>
                  <a:schemeClr val="bg1"/>
                </a:solidFill>
                <a:ea typeface="Geneva" pitchFamily="-109" charset="0"/>
                <a:cs typeface="Geneva" pitchFamily="-109" charset="0"/>
              </a:rPr>
              <a:t> </a:t>
            </a:r>
            <a:r>
              <a:rPr lang="en-US" sz="1200" baseline="30000" dirty="0">
                <a:solidFill>
                  <a:schemeClr val="bg1"/>
                </a:solidFill>
                <a:ea typeface="Geneva" pitchFamily="-109" charset="0"/>
                <a:cs typeface="Geneva" pitchFamily="-109" charset="0"/>
              </a:rPr>
              <a:t>and Economics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6168009" y="5867401"/>
            <a:ext cx="4003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b="1" kern="0" dirty="0">
                <a:solidFill>
                  <a:srgbClr val="8EB4E3"/>
                </a:solidFill>
              </a:rPr>
              <a:t>www.bcom.unimelb.edu.au</a:t>
            </a:r>
          </a:p>
        </p:txBody>
      </p:sp>
    </p:spTree>
    <p:extLst>
      <p:ext uri="{BB962C8B-B14F-4D97-AF65-F5344CB8AC3E}">
        <p14:creationId xmlns:p14="http://schemas.microsoft.com/office/powerpoint/2010/main" val="2737589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Course Structure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628773"/>
          <a:ext cx="10972800" cy="4142635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1171594626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769005589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344147667"/>
                    </a:ext>
                  </a:extLst>
                </a:gridCol>
              </a:tblGrid>
              <a:tr h="1386966">
                <a:tc gridSpan="3">
                  <a:txBody>
                    <a:bodyPr/>
                    <a:lstStyle/>
                    <a:p>
                      <a:pPr algn="ctr"/>
                      <a:r>
                        <a:rPr lang="en-AU" sz="4400" dirty="0"/>
                        <a:t>24</a:t>
                      </a:r>
                      <a:r>
                        <a:rPr lang="en-AU" sz="4400" baseline="0" dirty="0"/>
                        <a:t> subjects - 8 per year</a:t>
                      </a:r>
                      <a:endParaRPr lang="en-AU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211551"/>
                  </a:ext>
                </a:extLst>
              </a:tr>
              <a:tr h="2755669">
                <a:tc>
                  <a:txBody>
                    <a:bodyPr/>
                    <a:lstStyle/>
                    <a:p>
                      <a:pPr algn="ctr"/>
                      <a:r>
                        <a:rPr lang="en-AU" sz="3200" dirty="0"/>
                        <a:t>COMPULSORY</a:t>
                      </a:r>
                    </a:p>
                    <a:p>
                      <a:pPr algn="ctr"/>
                      <a:r>
                        <a:rPr lang="en-AU" sz="3200" dirty="0"/>
                        <a:t>SUBJECTS</a:t>
                      </a:r>
                    </a:p>
                    <a:p>
                      <a:pPr algn="ctr"/>
                      <a:r>
                        <a:rPr lang="en-AU" sz="1800" dirty="0"/>
                        <a:t>7 subjects to cover Commerce fundamentals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200" dirty="0"/>
                        <a:t>CORE </a:t>
                      </a:r>
                    </a:p>
                    <a:p>
                      <a:pPr algn="ctr"/>
                      <a:r>
                        <a:rPr lang="en-AU" sz="3200" dirty="0"/>
                        <a:t>SUBJECTS</a:t>
                      </a:r>
                    </a:p>
                    <a:p>
                      <a:pPr algn="ctr"/>
                      <a:r>
                        <a:rPr lang="en-AU" sz="1800" dirty="0"/>
                        <a:t>11 - 13 subjects</a:t>
                      </a:r>
                      <a:r>
                        <a:rPr lang="en-AU" sz="1800" baseline="0" dirty="0"/>
                        <a:t> to deepen your Commerce knowledge</a:t>
                      </a:r>
                      <a:endParaRPr lang="en-AU" sz="18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3200" dirty="0"/>
                        <a:t>BREADTH </a:t>
                      </a:r>
                    </a:p>
                    <a:p>
                      <a:pPr algn="ctr"/>
                      <a:r>
                        <a:rPr lang="en-AU" sz="3200" dirty="0"/>
                        <a:t>SUBJECTS</a:t>
                      </a:r>
                    </a:p>
                    <a:p>
                      <a:pPr algn="ctr"/>
                      <a:r>
                        <a:rPr lang="en-AU" sz="1800" dirty="0"/>
                        <a:t>4 - 6 subjects from</a:t>
                      </a:r>
                      <a:r>
                        <a:rPr lang="en-AU" sz="1800" baseline="0" dirty="0"/>
                        <a:t> </a:t>
                      </a:r>
                    </a:p>
                    <a:p>
                      <a:pPr algn="ctr"/>
                      <a:r>
                        <a:rPr lang="en-AU" sz="1800" baseline="0" dirty="0"/>
                        <a:t>other disciplines</a:t>
                      </a:r>
                      <a:endParaRPr lang="en-AU" sz="18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301387"/>
                  </a:ext>
                </a:extLst>
              </a:tr>
            </a:tbl>
          </a:graphicData>
        </a:graphic>
      </p:graphicFrame>
      <p:sp>
        <p:nvSpPr>
          <p:cNvPr id="10" name="Arrow: Down 9"/>
          <p:cNvSpPr/>
          <p:nvPr/>
        </p:nvSpPr>
        <p:spPr>
          <a:xfrm>
            <a:off x="1804059" y="2916319"/>
            <a:ext cx="1258786" cy="783771"/>
          </a:xfrm>
          <a:prstGeom prst="downArrow">
            <a:avLst/>
          </a:prstGeom>
          <a:solidFill>
            <a:srgbClr val="094183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Arrow: Down 10"/>
          <p:cNvSpPr/>
          <p:nvPr/>
        </p:nvSpPr>
        <p:spPr>
          <a:xfrm>
            <a:off x="5466607" y="2911308"/>
            <a:ext cx="1258786" cy="783771"/>
          </a:xfrm>
          <a:prstGeom prst="downArrow">
            <a:avLst/>
          </a:prstGeom>
          <a:solidFill>
            <a:srgbClr val="094183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rrow: Down 11"/>
          <p:cNvSpPr/>
          <p:nvPr/>
        </p:nvSpPr>
        <p:spPr>
          <a:xfrm>
            <a:off x="9127175" y="2916319"/>
            <a:ext cx="1258786" cy="783771"/>
          </a:xfrm>
          <a:prstGeom prst="downArrow">
            <a:avLst/>
          </a:prstGeom>
          <a:solidFill>
            <a:srgbClr val="094183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435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49" y="1996330"/>
            <a:ext cx="4876800" cy="3257550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60214" y="1476265"/>
          <a:ext cx="6230591" cy="4297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91100">
                  <a:extLst>
                    <a:ext uri="{9D8B030D-6E8A-4147-A177-3AD203B41FA5}">
                      <a16:colId xmlns:a16="http://schemas.microsoft.com/office/drawing/2014/main" val="2456950390"/>
                    </a:ext>
                  </a:extLst>
                </a:gridCol>
                <a:gridCol w="4239491">
                  <a:extLst>
                    <a:ext uri="{9D8B030D-6E8A-4147-A177-3AD203B41FA5}">
                      <a16:colId xmlns:a16="http://schemas.microsoft.com/office/drawing/2014/main" val="40591390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AU" dirty="0"/>
                        <a:t>First</a:t>
                      </a:r>
                      <a:r>
                        <a:rPr lang="en-AU" baseline="0" dirty="0"/>
                        <a:t> Major</a:t>
                      </a:r>
                      <a:endParaRPr lang="en-A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AU" altLang="en-US" sz="1800" dirty="0"/>
                        <a:t>Second Major</a:t>
                      </a:r>
                      <a:endParaRPr lang="en-AU" altLang="en-US" sz="1800" b="1" dirty="0"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106967"/>
                  </a:ext>
                </a:extLst>
              </a:tr>
              <a:tr h="3000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None</a:t>
                      </a:r>
                      <a:endParaRPr lang="en-AU" altLang="en-US" sz="1800" dirty="0"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715079"/>
                  </a:ext>
                </a:extLst>
              </a:tr>
              <a:tr h="3000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Actuarial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None</a:t>
                      </a:r>
                      <a:endParaRPr lang="en-AU" altLang="en-US" sz="1800" dirty="0"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047662"/>
                  </a:ext>
                </a:extLst>
              </a:tr>
              <a:tr h="3000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Accounting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Finance, Economics,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Management</a:t>
                      </a:r>
                      <a:r>
                        <a:rPr lang="en-AU" altLang="en-US" sz="1800" baseline="0" dirty="0"/>
                        <a:t> or </a:t>
                      </a:r>
                      <a:r>
                        <a:rPr lang="en-AU" altLang="en-US" sz="1800" dirty="0"/>
                        <a:t>Marketing</a:t>
                      </a:r>
                      <a:endParaRPr lang="en-AU" altLang="en-US" sz="1800" dirty="0"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298952"/>
                  </a:ext>
                </a:extLst>
              </a:tr>
              <a:tr h="3000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Economics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Accounting, Finance,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Management</a:t>
                      </a:r>
                      <a:r>
                        <a:rPr lang="en-AU" altLang="en-US" sz="1800" baseline="0" dirty="0"/>
                        <a:t> or</a:t>
                      </a:r>
                      <a:r>
                        <a:rPr lang="en-AU" altLang="en-US" sz="1800" dirty="0"/>
                        <a:t> Marketing</a:t>
                      </a:r>
                      <a:endParaRPr lang="en-AU" altLang="en-US" sz="1800" dirty="0"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46883"/>
                  </a:ext>
                </a:extLst>
              </a:tr>
              <a:tr h="300011">
                <a:tc>
                  <a:txBody>
                    <a:bodyPr/>
                    <a:lstStyle/>
                    <a:p>
                      <a:r>
                        <a:rPr lang="en-AU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Accounting, Economics,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Management</a:t>
                      </a:r>
                      <a:r>
                        <a:rPr lang="en-AU" altLang="en-US" sz="1800" baseline="0" dirty="0"/>
                        <a:t> or</a:t>
                      </a:r>
                      <a:r>
                        <a:rPr lang="en-AU" altLang="en-US" sz="1800" dirty="0"/>
                        <a:t> Marketing</a:t>
                      </a:r>
                      <a:endParaRPr lang="en-AU" altLang="en-US" sz="1800" dirty="0"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063544"/>
                  </a:ext>
                </a:extLst>
              </a:tr>
              <a:tr h="300011">
                <a:tc>
                  <a:txBody>
                    <a:bodyPr/>
                    <a:lstStyle/>
                    <a:p>
                      <a:r>
                        <a:rPr lang="en-AU" dirty="0"/>
                        <a:t>Management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Accounting, Economics,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Finance</a:t>
                      </a:r>
                      <a:r>
                        <a:rPr lang="en-AU" altLang="en-US" sz="1800" baseline="0" dirty="0"/>
                        <a:t> or</a:t>
                      </a:r>
                      <a:r>
                        <a:rPr lang="en-AU" altLang="en-US" sz="1800" dirty="0"/>
                        <a:t> Marketing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991104"/>
                  </a:ext>
                </a:extLst>
              </a:tr>
              <a:tr h="300011">
                <a:tc>
                  <a:txBody>
                    <a:bodyPr/>
                    <a:lstStyle/>
                    <a:p>
                      <a:r>
                        <a:rPr lang="en-AU" dirty="0"/>
                        <a:t>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Accounting, Economics,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altLang="en-US" sz="1800" dirty="0"/>
                        <a:t>Finance</a:t>
                      </a:r>
                      <a:r>
                        <a:rPr lang="en-AU" altLang="en-US" sz="1800" baseline="0" dirty="0"/>
                        <a:t> or</a:t>
                      </a:r>
                      <a:r>
                        <a:rPr lang="en-AU" altLang="en-US" sz="1800" dirty="0"/>
                        <a:t> Management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57332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Single or Double Major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849" y="4514345"/>
            <a:ext cx="741600" cy="73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585" y="1476265"/>
            <a:ext cx="740928" cy="73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942" y="5586493"/>
            <a:ext cx="741600" cy="73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49" y="1996330"/>
            <a:ext cx="740928" cy="73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84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Sample Study Plan: Accounting and Marketing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2800" y="3495600"/>
            <a:ext cx="2340000" cy="540000"/>
          </a:xfrm>
          <a:prstGeom prst="rect">
            <a:avLst/>
          </a:prstGeom>
          <a:solidFill>
            <a:srgbClr val="ECBD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Intermediate Financial Accounting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324800" y="4230000"/>
            <a:ext cx="2340000" cy="540000"/>
          </a:xfrm>
          <a:prstGeom prst="rect">
            <a:avLst/>
          </a:prstGeom>
          <a:solidFill>
            <a:srgbClr val="ECBD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Enterprise Performance Management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4800" y="4824000"/>
            <a:ext cx="2340000" cy="540000"/>
          </a:xfrm>
          <a:prstGeom prst="rect">
            <a:avLst/>
          </a:prstGeom>
          <a:solidFill>
            <a:srgbClr val="ECBD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Auditing and Assurance Services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24800" y="2901600"/>
            <a:ext cx="2340000" cy="54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Organisational Behaviour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24800" y="2167200"/>
            <a:ext cx="2340000" cy="54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Introductory Macroeconomics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24800" y="1573200"/>
            <a:ext cx="2340000" cy="54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Introductory </a:t>
            </a:r>
          </a:p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Microeconomics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2800" y="2901600"/>
            <a:ext cx="2340000" cy="540000"/>
          </a:xfrm>
          <a:prstGeom prst="rect">
            <a:avLst/>
          </a:prstGeom>
          <a:solidFill>
            <a:srgbClr val="ECBD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Cost Management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52800" y="4230000"/>
            <a:ext cx="2340000" cy="540000"/>
          </a:xfrm>
          <a:prstGeom prst="rect">
            <a:avLst/>
          </a:prstGeom>
          <a:solidFill>
            <a:srgbClr val="ECBD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Financial Accounting Theory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52800" y="4824000"/>
            <a:ext cx="2340000" cy="540000"/>
          </a:xfrm>
          <a:prstGeom prst="rect">
            <a:avLst/>
          </a:prstGeom>
          <a:solidFill>
            <a:srgbClr val="F1D5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Neuromarketing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24800" y="3495600"/>
            <a:ext cx="2340000" cy="54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Quantitative Methods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52800" y="2167200"/>
            <a:ext cx="2340000" cy="54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Principles of Finance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52800" y="1573200"/>
            <a:ext cx="2340000" cy="54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Quantitative Methods 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08800" y="3495600"/>
            <a:ext cx="2340000" cy="540000"/>
          </a:xfrm>
          <a:prstGeom prst="rect">
            <a:avLst/>
          </a:prstGeom>
          <a:solidFill>
            <a:srgbClr val="F1D5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Entrepreneurial Marketing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70000" y="4230000"/>
            <a:ext cx="2340000" cy="540000"/>
          </a:xfrm>
          <a:prstGeom prst="rect">
            <a:avLst/>
          </a:prstGeom>
          <a:solidFill>
            <a:srgbClr val="F1D5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Retail Management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70000" y="4824000"/>
            <a:ext cx="2340000" cy="540000"/>
          </a:xfrm>
          <a:prstGeom prst="rect">
            <a:avLst/>
          </a:prstGeom>
          <a:solidFill>
            <a:srgbClr val="F1D5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Business Judgement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70000" y="2901600"/>
            <a:ext cx="2340000" cy="540000"/>
          </a:xfrm>
          <a:prstGeom prst="rect">
            <a:avLst/>
          </a:prstGeom>
          <a:solidFill>
            <a:srgbClr val="F1D5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Consumer Behaviour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70000" y="2167200"/>
            <a:ext cx="2340000" cy="540000"/>
          </a:xfrm>
          <a:prstGeom prst="rect">
            <a:avLst/>
          </a:prstGeom>
          <a:solidFill>
            <a:srgbClr val="ECBD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Introductory Financial Accounting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70000" y="1573200"/>
            <a:ext cx="2340000" cy="54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Accounting Reports &amp; Analysis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08800" y="4230000"/>
            <a:ext cx="2340000" cy="54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Media Psychology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208800" y="4824000"/>
            <a:ext cx="2340000" cy="54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Taxation Law 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70000" y="3495600"/>
            <a:ext cx="2340000" cy="540000"/>
          </a:xfrm>
          <a:prstGeom prst="rect">
            <a:avLst/>
          </a:prstGeom>
          <a:solidFill>
            <a:srgbClr val="ECBD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Accounting Information: </a:t>
            </a:r>
          </a:p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Risk &amp; Controls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208800" y="2167200"/>
            <a:ext cx="2340000" cy="54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Principles of Business Law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08800" y="1573200"/>
            <a:ext cx="2340000" cy="540000"/>
          </a:xfrm>
          <a:prstGeom prst="rect">
            <a:avLst/>
          </a:prstGeom>
          <a:solidFill>
            <a:srgbClr val="F1D5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Principles of Marketing</a:t>
            </a:r>
          </a:p>
        </p:txBody>
      </p:sp>
      <p:sp>
        <p:nvSpPr>
          <p:cNvPr id="30" name="TextBox 53"/>
          <p:cNvSpPr txBox="1">
            <a:spLocks noChangeArrowheads="1"/>
          </p:cNvSpPr>
          <p:nvPr/>
        </p:nvSpPr>
        <p:spPr bwMode="auto">
          <a:xfrm>
            <a:off x="273600" y="1899827"/>
            <a:ext cx="108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AU" altLang="en-US" sz="2000" dirty="0">
                <a:latin typeface="+mn-lt"/>
                <a:ea typeface="Source Sans Pro Semibold" panose="020B0603030403020204" pitchFamily="34" charset="0"/>
              </a:rPr>
              <a:t>1</a:t>
            </a:r>
            <a:r>
              <a:rPr lang="en-AU" altLang="en-US" sz="2000" baseline="30000" dirty="0">
                <a:latin typeface="+mn-lt"/>
                <a:ea typeface="Source Sans Pro Semibold" panose="020B0603030403020204" pitchFamily="34" charset="0"/>
              </a:rPr>
              <a:t>st</a:t>
            </a:r>
            <a:r>
              <a:rPr lang="en-AU" altLang="en-US" sz="2000" dirty="0">
                <a:latin typeface="+mn-lt"/>
                <a:ea typeface="Source Sans Pro Semibold" panose="020B0603030403020204" pitchFamily="34" charset="0"/>
              </a:rPr>
              <a:t> Year</a:t>
            </a:r>
          </a:p>
        </p:txBody>
      </p:sp>
      <p:sp>
        <p:nvSpPr>
          <p:cNvPr id="31" name="TextBox 54"/>
          <p:cNvSpPr txBox="1">
            <a:spLocks noChangeArrowheads="1"/>
          </p:cNvSpPr>
          <p:nvPr/>
        </p:nvSpPr>
        <p:spPr bwMode="auto">
          <a:xfrm>
            <a:off x="273600" y="3229200"/>
            <a:ext cx="1080000" cy="3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AU" altLang="en-US" sz="2000" dirty="0">
                <a:latin typeface="+mn-lt"/>
                <a:ea typeface="Source Sans Pro Semibold" panose="020B0603030403020204" pitchFamily="34" charset="0"/>
              </a:rPr>
              <a:t>2</a:t>
            </a:r>
            <a:r>
              <a:rPr lang="en-AU" altLang="en-US" sz="2000" baseline="30000" dirty="0">
                <a:latin typeface="+mn-lt"/>
                <a:ea typeface="Source Sans Pro Semibold" panose="020B0603030403020204" pitchFamily="34" charset="0"/>
              </a:rPr>
              <a:t>nd</a:t>
            </a:r>
            <a:r>
              <a:rPr lang="en-AU" altLang="en-US" sz="2000" dirty="0">
                <a:latin typeface="+mn-lt"/>
                <a:ea typeface="Source Sans Pro Semibold" panose="020B0603030403020204" pitchFamily="34" charset="0"/>
              </a:rPr>
              <a:t> Year</a:t>
            </a:r>
          </a:p>
        </p:txBody>
      </p:sp>
      <p:sp>
        <p:nvSpPr>
          <p:cNvPr id="32" name="TextBox 55"/>
          <p:cNvSpPr txBox="1">
            <a:spLocks noChangeArrowheads="1"/>
          </p:cNvSpPr>
          <p:nvPr/>
        </p:nvSpPr>
        <p:spPr bwMode="auto">
          <a:xfrm>
            <a:off x="274114" y="4557600"/>
            <a:ext cx="1080000" cy="3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ource Sans Pro" panose="020B0503030403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AU" altLang="en-US" sz="2000" dirty="0">
                <a:latin typeface="+mn-lt"/>
                <a:ea typeface="Source Sans Pro Semibold" panose="020B0603030403020204" pitchFamily="34" charset="0"/>
              </a:rPr>
              <a:t>3</a:t>
            </a:r>
            <a:r>
              <a:rPr lang="en-AU" altLang="en-US" sz="2000" baseline="30000" dirty="0">
                <a:latin typeface="+mn-lt"/>
                <a:ea typeface="Source Sans Pro Semibold" panose="020B0603030403020204" pitchFamily="34" charset="0"/>
              </a:rPr>
              <a:t>rd</a:t>
            </a:r>
            <a:r>
              <a:rPr lang="en-AU" altLang="en-US" sz="2000" dirty="0">
                <a:latin typeface="+mn-lt"/>
                <a:ea typeface="Source Sans Pro Semibold" panose="020B0603030403020204" pitchFamily="34" charset="0"/>
              </a:rPr>
              <a:t> Year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208800" y="2901600"/>
            <a:ext cx="2340000" cy="54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>
                <a:solidFill>
                  <a:schemeClr val="tx1"/>
                </a:solidFill>
              </a:rPr>
              <a:t>Corporate Law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63781" y="5579607"/>
            <a:ext cx="11526983" cy="369332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r>
              <a:rPr lang="en-AU" dirty="0"/>
              <a:t>Compulsory Subjects</a:t>
            </a:r>
          </a:p>
          <a:p>
            <a:r>
              <a:rPr lang="en-AU" dirty="0"/>
              <a:t>Accounting Subjects</a:t>
            </a:r>
          </a:p>
          <a:p>
            <a:r>
              <a:rPr lang="en-AU" dirty="0"/>
              <a:t>Marketing Subjects</a:t>
            </a:r>
          </a:p>
          <a:p>
            <a:r>
              <a:rPr lang="en-AU" dirty="0"/>
              <a:t>Breadth Subjects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17074" y="5628305"/>
            <a:ext cx="288000" cy="28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0" name="Rectangle 39"/>
          <p:cNvSpPr/>
          <p:nvPr/>
        </p:nvSpPr>
        <p:spPr>
          <a:xfrm>
            <a:off x="3738165" y="5626781"/>
            <a:ext cx="288000" cy="288000"/>
          </a:xfrm>
          <a:prstGeom prst="rect">
            <a:avLst/>
          </a:prstGeom>
          <a:solidFill>
            <a:srgbClr val="ECBD7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1" name="Rectangle 40"/>
          <p:cNvSpPr/>
          <p:nvPr/>
        </p:nvSpPr>
        <p:spPr>
          <a:xfrm>
            <a:off x="6593760" y="5626781"/>
            <a:ext cx="288000" cy="288000"/>
          </a:xfrm>
          <a:prstGeom prst="rect">
            <a:avLst/>
          </a:prstGeom>
          <a:solidFill>
            <a:srgbClr val="F1D5D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2" name="Rectangle 41"/>
          <p:cNvSpPr/>
          <p:nvPr/>
        </p:nvSpPr>
        <p:spPr>
          <a:xfrm>
            <a:off x="9408764" y="5620273"/>
            <a:ext cx="288000" cy="288000"/>
          </a:xfrm>
          <a:prstGeom prst="rect">
            <a:avLst/>
          </a:prstGeom>
          <a:solidFill>
            <a:srgbClr val="A1CAB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cxnSp>
        <p:nvCxnSpPr>
          <p:cNvPr id="44" name="Straight Connector 43"/>
          <p:cNvCxnSpPr/>
          <p:nvPr/>
        </p:nvCxnSpPr>
        <p:spPr>
          <a:xfrm>
            <a:off x="1324800" y="2790702"/>
            <a:ext cx="10224000" cy="11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324800" y="4120924"/>
            <a:ext cx="10224000" cy="11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13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2093" y="1594584"/>
            <a:ext cx="8213768" cy="4320000"/>
          </a:xfrm>
        </p:spPr>
        <p:txBody>
          <a:bodyPr numCol="2">
            <a:normAutofit fontScale="25000" lnSpcReduction="20000"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en-AU" sz="8000" b="1" dirty="0">
                <a:solidFill>
                  <a:srgbClr val="094183"/>
                </a:solidFill>
                <a:ea typeface="Source Sans Pro Semibold" panose="020B0603030403020204" pitchFamily="34" charset="0"/>
              </a:rPr>
              <a:t>Experiential Learning </a:t>
            </a:r>
          </a:p>
          <a:p>
            <a:pPr marL="285750" indent="-285750">
              <a:spcAft>
                <a:spcPts val="0"/>
              </a:spcAft>
              <a:defRPr/>
            </a:pPr>
            <a:r>
              <a:rPr lang="en-AU" sz="8000" dirty="0">
                <a:solidFill>
                  <a:srgbClr val="094183"/>
                </a:solidFill>
              </a:rPr>
              <a:t>Management Consulting</a:t>
            </a:r>
          </a:p>
          <a:p>
            <a:pPr marL="285750" indent="-285750">
              <a:spcAft>
                <a:spcPts val="600"/>
              </a:spcAft>
              <a:defRPr/>
            </a:pPr>
            <a:r>
              <a:rPr lang="en-AU" sz="8000" dirty="0">
                <a:solidFill>
                  <a:srgbClr val="094183"/>
                </a:solidFill>
              </a:rPr>
              <a:t>Street Finance</a:t>
            </a:r>
            <a:endParaRPr lang="en-AU" sz="8000" b="1" dirty="0">
              <a:solidFill>
                <a:srgbClr val="094183"/>
              </a:solidFill>
              <a:ea typeface="Source Sans Pro Semibold" panose="020B0603030403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AU" sz="8000" b="1" dirty="0">
                <a:solidFill>
                  <a:srgbClr val="094183"/>
                </a:solidFill>
                <a:ea typeface="Source Sans Pro Semibold" panose="020B0603030403020204" pitchFamily="34" charset="0"/>
              </a:rPr>
              <a:t>Clubs &amp; Societies</a:t>
            </a:r>
          </a:p>
          <a:p>
            <a:pPr marL="285750" indent="-285750">
              <a:spcAft>
                <a:spcPts val="0"/>
              </a:spcAft>
              <a:defRPr/>
            </a:pPr>
            <a:r>
              <a:rPr lang="en-AU" sz="8000" dirty="0">
                <a:solidFill>
                  <a:srgbClr val="094183"/>
                </a:solidFill>
              </a:rPr>
              <a:t>Commerce Students’ Society</a:t>
            </a:r>
          </a:p>
          <a:p>
            <a:pPr marL="285750" indent="-285750">
              <a:spcAft>
                <a:spcPts val="0"/>
              </a:spcAft>
              <a:defRPr/>
            </a:pPr>
            <a:r>
              <a:rPr lang="en-AU" sz="8000" dirty="0">
                <a:solidFill>
                  <a:srgbClr val="094183"/>
                </a:solidFill>
              </a:rPr>
              <a:t>Melbourne Microfinance Initiative</a:t>
            </a:r>
          </a:p>
          <a:p>
            <a:pPr marL="285750" indent="-285750">
              <a:spcAft>
                <a:spcPts val="0"/>
              </a:spcAft>
              <a:defRPr/>
            </a:pPr>
            <a:r>
              <a:rPr lang="en-AU" sz="8000" dirty="0">
                <a:solidFill>
                  <a:srgbClr val="094183"/>
                </a:solidFill>
              </a:rPr>
              <a:t>Banking on Women</a:t>
            </a:r>
            <a:endParaRPr lang="en-AU" sz="8000" b="1" dirty="0">
              <a:solidFill>
                <a:srgbClr val="094183"/>
              </a:solidFill>
              <a:ea typeface="Source Sans Pro Semibold" panose="020B0603030403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AU" sz="8000" b="1" dirty="0">
                <a:solidFill>
                  <a:srgbClr val="094183"/>
                </a:solidFill>
                <a:ea typeface="Source Sans Pro Semibold" panose="020B0603030403020204" pitchFamily="34" charset="0"/>
              </a:rPr>
              <a:t>Global study opportunities</a:t>
            </a:r>
          </a:p>
          <a:p>
            <a:pPr marL="285750" indent="-285750">
              <a:spcAft>
                <a:spcPts val="0"/>
              </a:spcAft>
              <a:defRPr/>
            </a:pPr>
            <a:r>
              <a:rPr lang="en-AU" sz="8000" dirty="0">
                <a:solidFill>
                  <a:srgbClr val="094183"/>
                </a:solidFill>
              </a:rPr>
              <a:t>Exchange &amp; Study Abroad</a:t>
            </a:r>
          </a:p>
          <a:p>
            <a:pPr marL="285750" indent="-285750">
              <a:spcAft>
                <a:spcPts val="0"/>
              </a:spcAft>
              <a:defRPr/>
            </a:pPr>
            <a:r>
              <a:rPr lang="en-AU" sz="8000" dirty="0">
                <a:solidFill>
                  <a:srgbClr val="094183"/>
                </a:solidFill>
              </a:rPr>
              <a:t>International Study Programs</a:t>
            </a:r>
          </a:p>
          <a:p>
            <a:pPr marL="285750" indent="-285750">
              <a:spcAft>
                <a:spcPts val="600"/>
              </a:spcAft>
              <a:defRPr/>
            </a:pPr>
            <a:r>
              <a:rPr lang="en-AU" sz="8000" dirty="0">
                <a:solidFill>
                  <a:srgbClr val="094183"/>
                </a:solidFill>
              </a:rPr>
              <a:t>Global Management Consulting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AU" sz="8000" b="1" dirty="0">
              <a:solidFill>
                <a:srgbClr val="094183"/>
              </a:solidFill>
              <a:ea typeface="Source Sans Pro Semibold" panose="020B0603030403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n-AU" sz="8000" b="1" dirty="0">
              <a:solidFill>
                <a:srgbClr val="094183"/>
              </a:solidFill>
              <a:ea typeface="Source Sans Pro Semibold" panose="020B0603030403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n-AU" sz="8000" b="1" dirty="0">
              <a:solidFill>
                <a:srgbClr val="094183"/>
              </a:solidFill>
              <a:ea typeface="Source Sans Pro Semibold" panose="020B0603030403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n-AU" sz="8000" b="1" dirty="0">
              <a:solidFill>
                <a:srgbClr val="094183"/>
              </a:solidFill>
              <a:ea typeface="Source Sans Pro Semibold" panose="020B0603030403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n-AU" sz="8000" b="1" dirty="0">
              <a:solidFill>
                <a:srgbClr val="094183"/>
              </a:solidFill>
              <a:ea typeface="Source Sans Pro Semibold" panose="020B0603030403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n-AU" sz="8000" b="1" dirty="0">
              <a:solidFill>
                <a:srgbClr val="094183"/>
              </a:solidFill>
              <a:ea typeface="Source Sans Pro Semibold" panose="020B0603030403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AU" sz="8000" b="1" dirty="0">
                <a:solidFill>
                  <a:srgbClr val="094183"/>
                </a:solidFill>
                <a:ea typeface="Source Sans Pro Semibold" panose="020B0603030403020204" pitchFamily="34" charset="0"/>
              </a:rPr>
              <a:t>Case Competition and Entrepreneurship </a:t>
            </a:r>
          </a:p>
          <a:p>
            <a:pPr marL="285750" indent="-285750">
              <a:spcAft>
                <a:spcPts val="0"/>
              </a:spcAft>
              <a:defRPr/>
            </a:pPr>
            <a:r>
              <a:rPr lang="en-AU" sz="8000" dirty="0">
                <a:solidFill>
                  <a:srgbClr val="094183"/>
                </a:solidFill>
              </a:rPr>
              <a:t>Unimelb </a:t>
            </a:r>
            <a:r>
              <a:rPr lang="en-AU" sz="8000" dirty="0" err="1">
                <a:solidFill>
                  <a:srgbClr val="094183"/>
                </a:solidFill>
              </a:rPr>
              <a:t>StartUp</a:t>
            </a:r>
            <a:r>
              <a:rPr lang="en-AU" sz="8000" dirty="0">
                <a:solidFill>
                  <a:srgbClr val="094183"/>
                </a:solidFill>
              </a:rPr>
              <a:t> Program</a:t>
            </a:r>
          </a:p>
          <a:p>
            <a:pPr marL="285750" indent="-285750">
              <a:spcAft>
                <a:spcPts val="0"/>
              </a:spcAft>
              <a:defRPr/>
            </a:pPr>
            <a:r>
              <a:rPr lang="en-AU" sz="8000" dirty="0" err="1">
                <a:solidFill>
                  <a:srgbClr val="094183"/>
                </a:solidFill>
              </a:rPr>
              <a:t>BCom</a:t>
            </a:r>
            <a:r>
              <a:rPr lang="en-AU" sz="8000" dirty="0">
                <a:solidFill>
                  <a:srgbClr val="094183"/>
                </a:solidFill>
              </a:rPr>
              <a:t> and International Case Competitions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AU" sz="8000" b="1" dirty="0">
              <a:solidFill>
                <a:srgbClr val="094183"/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n-AU" sz="8000" b="1" dirty="0">
                <a:solidFill>
                  <a:srgbClr val="094183"/>
                </a:solidFill>
              </a:rPr>
              <a:t>Career Preparation</a:t>
            </a:r>
          </a:p>
          <a:p>
            <a:pPr>
              <a:defRPr/>
            </a:pPr>
            <a:r>
              <a:rPr lang="en-AU" sz="8000" dirty="0">
                <a:solidFill>
                  <a:srgbClr val="094183"/>
                </a:solidFill>
              </a:rPr>
              <a:t>Career Mentoring Program</a:t>
            </a:r>
          </a:p>
          <a:p>
            <a:pPr>
              <a:defRPr/>
            </a:pPr>
            <a:r>
              <a:rPr lang="en-AU" sz="8000" dirty="0">
                <a:solidFill>
                  <a:srgbClr val="094183"/>
                </a:solidFill>
              </a:rPr>
              <a:t>Skills Workshops</a:t>
            </a:r>
          </a:p>
          <a:p>
            <a:pPr>
              <a:defRPr/>
            </a:pPr>
            <a:r>
              <a:rPr lang="en-AU" sz="8000" dirty="0">
                <a:solidFill>
                  <a:srgbClr val="094183"/>
                </a:solidFill>
              </a:rPr>
              <a:t>Internships</a:t>
            </a:r>
          </a:p>
          <a:p>
            <a:pPr>
              <a:spcAft>
                <a:spcPts val="600"/>
              </a:spcAft>
              <a:defRPr/>
            </a:pPr>
            <a:r>
              <a:rPr lang="en-AU" sz="8000" dirty="0">
                <a:solidFill>
                  <a:srgbClr val="094183"/>
                </a:solidFill>
              </a:rPr>
              <a:t>Future Leaders Forum</a:t>
            </a:r>
          </a:p>
          <a:p>
            <a:pPr>
              <a:defRPr/>
            </a:pPr>
            <a:endParaRPr lang="en-AU" sz="6000" dirty="0">
              <a:solidFill>
                <a:srgbClr val="094183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AU" sz="6000" b="1" dirty="0">
              <a:solidFill>
                <a:srgbClr val="094183"/>
              </a:solidFill>
            </a:endParaRPr>
          </a:p>
          <a:p>
            <a:pPr marL="285750" indent="-285750">
              <a:spcAft>
                <a:spcPts val="0"/>
              </a:spcAft>
              <a:defRPr/>
            </a:pPr>
            <a:endParaRPr lang="en-AU" sz="6000" dirty="0">
              <a:solidFill>
                <a:srgbClr val="094183"/>
              </a:solidFill>
            </a:endParaRPr>
          </a:p>
          <a:p>
            <a:pPr marL="285750" indent="-285750">
              <a:spcAft>
                <a:spcPts val="0"/>
              </a:spcAft>
              <a:defRPr/>
            </a:pPr>
            <a:endParaRPr lang="en-AU" sz="1800" dirty="0">
              <a:solidFill>
                <a:srgbClr val="094183"/>
              </a:solidFill>
              <a:ea typeface="Source Sans Pro" panose="020B0503030403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n-AU" sz="1800" dirty="0">
              <a:solidFill>
                <a:srgbClr val="094183"/>
              </a:solidFill>
              <a:ea typeface="Source Sans Pro" panose="020B0503030403020204" pitchFamily="34" charset="0"/>
            </a:endParaRPr>
          </a:p>
          <a:p>
            <a:pPr marL="285750" indent="-285750">
              <a:defRPr/>
            </a:pPr>
            <a:endParaRPr lang="en-AU" sz="1800" dirty="0">
              <a:solidFill>
                <a:srgbClr val="094183"/>
              </a:solidFill>
              <a:ea typeface="Source Sans Pro" panose="020B0503030403020204" pitchFamily="34" charset="0"/>
            </a:endParaRPr>
          </a:p>
          <a:p>
            <a:pPr marL="0" indent="0">
              <a:buNone/>
              <a:defRPr/>
            </a:pPr>
            <a:endParaRPr lang="en-AU" sz="1800" dirty="0">
              <a:solidFill>
                <a:srgbClr val="094183"/>
              </a:solidFill>
              <a:ea typeface="Source Sans Pro" panose="020B0503030403020204" pitchFamily="34" charset="0"/>
            </a:endParaRPr>
          </a:p>
          <a:p>
            <a:pPr marL="285750" indent="-285750">
              <a:defRPr/>
            </a:pPr>
            <a:endParaRPr lang="en-AU" sz="1800" dirty="0">
              <a:solidFill>
                <a:srgbClr val="094183"/>
              </a:solidFill>
              <a:ea typeface="Source Sans Pro" panose="020B0503030403020204" pitchFamily="34" charset="0"/>
            </a:endParaRPr>
          </a:p>
          <a:p>
            <a:endParaRPr lang="en-AU" sz="1500" dirty="0">
              <a:solidFill>
                <a:srgbClr val="09418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Enrichment and Employability Opportunities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440" y="5311650"/>
            <a:ext cx="741600" cy="73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585" y="1594584"/>
            <a:ext cx="2867811" cy="4301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796" y="5175049"/>
            <a:ext cx="741600" cy="73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585" y="1584886"/>
            <a:ext cx="740928" cy="73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243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bie 1">
  <a:themeElements>
    <a:clrScheme name="Albie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bie 1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Albi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bie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bie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bie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bie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bie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bie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bie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bie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bie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bie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bie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4302</TotalTime>
  <Words>2433</Words>
  <Application>Microsoft Office PowerPoint</Application>
  <PresentationFormat>Widescreen</PresentationFormat>
  <Paragraphs>437</Paragraphs>
  <Slides>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52</vt:i4>
      </vt:variant>
    </vt:vector>
  </HeadingPairs>
  <TitlesOfParts>
    <vt:vector size="74" baseType="lpstr">
      <vt:lpstr>ＭＳ Ｐゴシック</vt:lpstr>
      <vt:lpstr>ＭＳ Ｐゴシック</vt:lpstr>
      <vt:lpstr>Arial</vt:lpstr>
      <vt:lpstr>Calibri</vt:lpstr>
      <vt:lpstr>Calibri Light</vt:lpstr>
      <vt:lpstr>Geneva</vt:lpstr>
      <vt:lpstr>Georgia</vt:lpstr>
      <vt:lpstr>Gill Sans MT</vt:lpstr>
      <vt:lpstr>Noto Serif</vt:lpstr>
      <vt:lpstr>Source Sans Pro</vt:lpstr>
      <vt:lpstr>Source Sans Pro Black</vt:lpstr>
      <vt:lpstr>Source Sans Pro Semibold</vt:lpstr>
      <vt:lpstr>Tahoma</vt:lpstr>
      <vt:lpstr>Wingdings</vt:lpstr>
      <vt:lpstr>Office Theme</vt:lpstr>
      <vt:lpstr>Albie 1</vt:lpstr>
      <vt:lpstr>Textured</vt:lpstr>
      <vt:lpstr>1_Textured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Bachelor of Commerce  at Melbourne</vt:lpstr>
      <vt:lpstr>Why Choose Commerce?</vt:lpstr>
      <vt:lpstr>Course Structure</vt:lpstr>
      <vt:lpstr>Single or Double Major</vt:lpstr>
      <vt:lpstr>Sample Study Plan: Accounting and Marketing</vt:lpstr>
      <vt:lpstr>Enrichment and Employability Opportunities</vt:lpstr>
      <vt:lpstr> National Indigenous Business Summer School  January 2018  Accounting within a BCom Degree</vt:lpstr>
      <vt:lpstr>PowerPoint Presentation</vt:lpstr>
      <vt:lpstr>Accounting in a Commerce/Business Degree</vt:lpstr>
      <vt:lpstr>PowerPoint Presentation</vt:lpstr>
      <vt:lpstr>Some examples of what might you do an accounting degree?</vt:lpstr>
      <vt:lpstr>The case…..where’s some accounting??</vt:lpstr>
      <vt:lpstr>PowerPoint Presentation</vt:lpstr>
      <vt:lpstr>Management</vt:lpstr>
      <vt:lpstr>What is Management?</vt:lpstr>
      <vt:lpstr>What do management students learn?</vt:lpstr>
      <vt:lpstr>What subjects might you do?</vt:lpstr>
      <vt:lpstr>How do we teach management in universities?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economics, and what can you do with it?</vt:lpstr>
      <vt:lpstr>What is economics?</vt:lpstr>
      <vt:lpstr>Examples of business topics that you learn about in economics</vt:lpstr>
      <vt:lpstr>Examples of government policy topics that you learn about in economics</vt:lpstr>
      <vt:lpstr>So where can this lead you?</vt:lpstr>
      <vt:lpstr>A specific example of what you can do with economics</vt:lpstr>
      <vt:lpstr>Two case studies</vt:lpstr>
      <vt:lpstr>PowerPoint Presentation</vt:lpstr>
      <vt:lpstr>Two case studies</vt:lpstr>
      <vt:lpstr>Public Intoxication Act Apprehensions – Ceduna</vt:lpstr>
      <vt:lpstr>My argument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Isha Kaur</dc:creator>
  <cp:lastModifiedBy>Clare Harper</cp:lastModifiedBy>
  <cp:revision>16</cp:revision>
  <dcterms:created xsi:type="dcterms:W3CDTF">2018-01-11T00:58:43Z</dcterms:created>
  <dcterms:modified xsi:type="dcterms:W3CDTF">2018-01-19T21:57:43Z</dcterms:modified>
</cp:coreProperties>
</file>