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6" r:id="rId6"/>
    <p:sldId id="260" r:id="rId7"/>
    <p:sldId id="261" r:id="rId8"/>
    <p:sldId id="262" r:id="rId9"/>
    <p:sldId id="264" r:id="rId10"/>
    <p:sldId id="263"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300 FBE Loan Laptop" initials="3FLL" lastIdx="1" clrIdx="0">
    <p:extLst>
      <p:ext uri="{19B8F6BF-5375-455C-9EA6-DF929625EA0E}">
        <p15:presenceInfo xmlns:p15="http://schemas.microsoft.com/office/powerpoint/2012/main" userId="S-1-5-21-2078795561-4233005657-3261906462-262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62AC"/>
    <a:srgbClr val="230710"/>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6" d="100"/>
          <a:sy n="66"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First</a:t>
            </a:r>
            <a:r>
              <a:rPr lang="en-US" baseline="0" dirty="0"/>
              <a:t> year revenue ($1million)</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Income</c:v>
                </c:pt>
              </c:strCache>
            </c:strRef>
          </c:tx>
          <c:spPr>
            <a:ln>
              <a:solidFill>
                <a:schemeClr val="tx1"/>
              </a:solidFill>
            </a:ln>
          </c:spPr>
          <c:dPt>
            <c:idx val="0"/>
            <c:bubble3D val="0"/>
            <c:spPr>
              <a:solidFill>
                <a:srgbClr val="0062AC"/>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CA4-4A46-B6F0-78CB10198D7A}"/>
              </c:ext>
            </c:extLst>
          </c:dPt>
          <c:dPt>
            <c:idx val="1"/>
            <c:bubble3D val="0"/>
            <c:spPr>
              <a:solidFill>
                <a:schemeClr val="tx1"/>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5CA4-4A46-B6F0-78CB10198D7A}"/>
              </c:ext>
            </c:extLst>
          </c:dPt>
          <c:dPt>
            <c:idx val="2"/>
            <c:bubble3D val="0"/>
            <c:spPr>
              <a:solidFill>
                <a:schemeClr val="bg1"/>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CA4-4A46-B6F0-78CB10198D7A}"/>
              </c:ext>
            </c:extLst>
          </c:dPt>
          <c:dPt>
            <c:idx val="3"/>
            <c:bubble3D val="0"/>
            <c:spPr>
              <a:solidFill>
                <a:srgbClr val="00B050"/>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5CA4-4A46-B6F0-78CB10198D7A}"/>
              </c:ext>
            </c:extLst>
          </c:dPt>
          <c:dPt>
            <c:idx val="4"/>
            <c:bubble3D val="0"/>
            <c:spPr>
              <a:solidFill>
                <a:schemeClr val="accent5"/>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FA5-4CC0-920C-8AC8D0000F6D}"/>
              </c:ext>
            </c:extLst>
          </c:dPt>
          <c:dPt>
            <c:idx val="5"/>
            <c:bubble3D val="0"/>
            <c:spPr>
              <a:solidFill>
                <a:schemeClr val="accent6"/>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9230-4BD9-A56A-053CC20D9378}"/>
              </c:ext>
            </c:extLst>
          </c:dPt>
          <c:dLbls>
            <c:spPr>
              <a:solidFill>
                <a:schemeClr val="tx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Membership/Sponsorships</c:v>
                </c:pt>
                <c:pt idx="1">
                  <c:v>Meet &amp; Greets</c:v>
                </c:pt>
                <c:pt idx="2">
                  <c:v>Promotion</c:v>
                </c:pt>
                <c:pt idx="3">
                  <c:v>Inteviews </c:v>
                </c:pt>
                <c:pt idx="4">
                  <c:v>Merchandise</c:v>
                </c:pt>
                <c:pt idx="5">
                  <c:v>Food/Beverages</c:v>
                </c:pt>
              </c:strCache>
            </c:strRef>
          </c:cat>
          <c:val>
            <c:numRef>
              <c:f>Sheet1!$B$2:$B$7</c:f>
              <c:numCache>
                <c:formatCode>"$"#,##0_);[Red]\("$"#,##0\)</c:formatCode>
                <c:ptCount val="6"/>
                <c:pt idx="0">
                  <c:v>300000</c:v>
                </c:pt>
                <c:pt idx="1">
                  <c:v>75000</c:v>
                </c:pt>
                <c:pt idx="2">
                  <c:v>150000</c:v>
                </c:pt>
                <c:pt idx="3">
                  <c:v>160000</c:v>
                </c:pt>
                <c:pt idx="4">
                  <c:v>175000</c:v>
                </c:pt>
                <c:pt idx="5">
                  <c:v>140000</c:v>
                </c:pt>
              </c:numCache>
            </c:numRef>
          </c:val>
          <c:extLst>
            <c:ext xmlns:c16="http://schemas.microsoft.com/office/drawing/2014/chart" uri="{C3380CC4-5D6E-409C-BE32-E72D297353CC}">
              <c16:uniqueId val="{00000000-5CA4-4A46-B6F0-78CB10198D7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solidFill>
          <a:schemeClr val="bg2">
            <a:lumMod val="75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Revenue for Second Year ($2million)</c:v>
                </c:pt>
              </c:strCache>
            </c:strRef>
          </c:tx>
          <c:spPr>
            <a:ln>
              <a:solidFill>
                <a:schemeClr val="tx1"/>
              </a:solidFill>
            </a:ln>
          </c:spPr>
          <c:dPt>
            <c:idx val="0"/>
            <c:bubble3D val="0"/>
            <c:spPr>
              <a:solidFill>
                <a:srgbClr val="00B0F0"/>
              </a:solidFill>
              <a:ln>
                <a:solidFill>
                  <a:schemeClr val="tx1"/>
                </a:solid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4-B0CE-4027-9B42-553BAB4922D7}"/>
              </c:ext>
            </c:extLst>
          </c:dPt>
          <c:dPt>
            <c:idx val="1"/>
            <c:bubble3D val="0"/>
            <c:spPr>
              <a:solidFill>
                <a:srgbClr val="FFFF00"/>
              </a:solidFill>
              <a:ln>
                <a:solidFill>
                  <a:schemeClr val="tx1"/>
                </a:solid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3-B0CE-4027-9B42-553BAB4922D7}"/>
              </c:ext>
            </c:extLst>
          </c:dPt>
          <c:dPt>
            <c:idx val="2"/>
            <c:bubble3D val="0"/>
            <c:spPr>
              <a:solidFill>
                <a:srgbClr val="7030A0"/>
              </a:solidFill>
              <a:ln>
                <a:solidFill>
                  <a:schemeClr val="tx1"/>
                </a:solid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2-B0CE-4027-9B42-553BAB4922D7}"/>
              </c:ext>
            </c:extLst>
          </c:dPt>
          <c:dPt>
            <c:idx val="3"/>
            <c:bubble3D val="0"/>
            <c:spPr>
              <a:solidFill>
                <a:srgbClr val="FF0000"/>
              </a:solidFill>
              <a:ln>
                <a:solidFill>
                  <a:schemeClr val="tx1"/>
                </a:solid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1-B0CE-4027-9B42-553BAB4922D7}"/>
              </c:ext>
            </c:extLst>
          </c:dPt>
          <c:dPt>
            <c:idx val="4"/>
            <c:bubble3D val="0"/>
            <c:spPr>
              <a:solidFill>
                <a:srgbClr val="00B050"/>
              </a:solidFill>
              <a:ln>
                <a:solidFill>
                  <a:schemeClr val="tx1"/>
                </a:solid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5-B0CE-4027-9B42-553BAB4922D7}"/>
              </c:ext>
            </c:extLst>
          </c:dPt>
          <c:dLbls>
            <c:dLbl>
              <c:idx val="0"/>
              <c:tx>
                <c:rich>
                  <a:bodyPr/>
                  <a:lstStyle/>
                  <a:p>
                    <a:fld id="{5FE21CA0-BBD6-41F0-8E82-475430B03BD9}" type="PERCENTAGE">
                      <a:rPr lang="en-US">
                        <a:solidFill>
                          <a:schemeClr val="bg1"/>
                        </a:solidFill>
                      </a:rPr>
                      <a:pPr/>
                      <a:t>[PERCENTAGE]</a:t>
                    </a:fld>
                    <a:endParaRPr lang="en-A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0CE-4027-9B42-553BAB4922D7}"/>
                </c:ext>
              </c:extLst>
            </c:dLbl>
            <c:dLbl>
              <c:idx val="1"/>
              <c:tx>
                <c:rich>
                  <a:bodyPr/>
                  <a:lstStyle/>
                  <a:p>
                    <a:fld id="{5FA154C6-FCFD-446D-B406-D5C291FD5AF1}" type="PERCENTAGE">
                      <a:rPr lang="en-US">
                        <a:solidFill>
                          <a:schemeClr val="bg1"/>
                        </a:solidFill>
                      </a:rPr>
                      <a:pPr/>
                      <a:t>[PERCENTAGE]</a:t>
                    </a:fld>
                    <a:endParaRPr lang="en-A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0CE-4027-9B42-553BAB4922D7}"/>
                </c:ext>
              </c:extLst>
            </c:dLbl>
            <c:dLbl>
              <c:idx val="2"/>
              <c:tx>
                <c:rich>
                  <a:bodyPr/>
                  <a:lstStyle/>
                  <a:p>
                    <a:fld id="{C6DD98F2-F78E-4345-9BBB-51A2496C245E}" type="PERCENTAGE">
                      <a:rPr lang="en-US">
                        <a:solidFill>
                          <a:schemeClr val="bg1"/>
                        </a:solidFill>
                      </a:rPr>
                      <a:pPr/>
                      <a:t>[PERCENTAGE]</a:t>
                    </a:fld>
                    <a:endParaRPr lang="en-A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0CE-4027-9B42-553BAB4922D7}"/>
                </c:ext>
              </c:extLst>
            </c:dLbl>
            <c:dLbl>
              <c:idx val="3"/>
              <c:tx>
                <c:rich>
                  <a:bodyPr/>
                  <a:lstStyle/>
                  <a:p>
                    <a:fld id="{A9AFA5B1-BF4B-4017-9F75-C59934B1947A}" type="PERCENTAGE">
                      <a:rPr lang="en-US">
                        <a:solidFill>
                          <a:schemeClr val="bg1"/>
                        </a:solidFill>
                      </a:rPr>
                      <a:pPr/>
                      <a:t>[PERCENTAGE]</a:t>
                    </a:fld>
                    <a:endParaRPr lang="en-A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CE-4027-9B42-553BAB4922D7}"/>
                </c:ext>
              </c:extLst>
            </c:dLbl>
            <c:dLbl>
              <c:idx val="4"/>
              <c:tx>
                <c:rich>
                  <a:bodyPr/>
                  <a:lstStyle/>
                  <a:p>
                    <a:fld id="{75B28ECE-8758-45CC-AC11-7412FBE6F80F}" type="PERCENTAGE">
                      <a:rPr lang="en-US">
                        <a:solidFill>
                          <a:schemeClr val="bg1"/>
                        </a:solidFill>
                      </a:rPr>
                      <a:pPr/>
                      <a:t>[PERCENTAGE]</a:t>
                    </a:fld>
                    <a:endParaRPr lang="en-AU"/>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0CE-4027-9B42-553BAB4922D7}"/>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Specialty Rounds</c:v>
                </c:pt>
                <c:pt idx="1">
                  <c:v>Exhibition Games</c:v>
                </c:pt>
                <c:pt idx="2">
                  <c:v>Grand Final Singer</c:v>
                </c:pt>
                <c:pt idx="3">
                  <c:v>First Year Strategies</c:v>
                </c:pt>
                <c:pt idx="4">
                  <c:v>Food &amp; Beverages</c:v>
                </c:pt>
              </c:strCache>
            </c:strRef>
          </c:cat>
          <c:val>
            <c:numRef>
              <c:f>Sheet1!$B$2:$B$6</c:f>
              <c:numCache>
                <c:formatCode>"$"#,##0_);[Red]\("$"#,##0\)</c:formatCode>
                <c:ptCount val="5"/>
                <c:pt idx="0">
                  <c:v>435000</c:v>
                </c:pt>
                <c:pt idx="1">
                  <c:v>475000</c:v>
                </c:pt>
                <c:pt idx="2">
                  <c:v>560000</c:v>
                </c:pt>
                <c:pt idx="3">
                  <c:v>385000</c:v>
                </c:pt>
                <c:pt idx="4">
                  <c:v>145000</c:v>
                </c:pt>
              </c:numCache>
            </c:numRef>
          </c:val>
          <c:extLst>
            <c:ext xmlns:c16="http://schemas.microsoft.com/office/drawing/2014/chart" uri="{C3380CC4-5D6E-409C-BE32-E72D297353CC}">
              <c16:uniqueId val="{00000000-B0CE-4027-9B42-553BAB4922D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bg2">
            <a:lumMod val="75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Third Year Revenue ($2Million)</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Third Year Revenue ($2MILLION)</c:v>
                </c:pt>
              </c:strCache>
            </c:strRef>
          </c:tx>
          <c:spPr>
            <a:ln>
              <a:solidFill>
                <a:schemeClr val="tx1"/>
              </a:solidFill>
            </a:ln>
          </c:spPr>
          <c:dPt>
            <c:idx val="0"/>
            <c:bubble3D val="0"/>
            <c:spPr>
              <a:solidFill>
                <a:srgbClr val="0062AC"/>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0385-4EDB-8F3E-F323048F6192}"/>
              </c:ext>
            </c:extLst>
          </c:dPt>
          <c:dPt>
            <c:idx val="1"/>
            <c:bubble3D val="0"/>
            <c:spPr>
              <a:solidFill>
                <a:srgbClr val="FF0000"/>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0385-4EDB-8F3E-F323048F6192}"/>
              </c:ext>
            </c:extLst>
          </c:dPt>
          <c:dPt>
            <c:idx val="2"/>
            <c:bubble3D val="0"/>
            <c:spPr>
              <a:solidFill>
                <a:schemeClr val="bg1"/>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385-4EDB-8F3E-F323048F6192}"/>
              </c:ext>
            </c:extLst>
          </c:dPt>
          <c:dPt>
            <c:idx val="3"/>
            <c:bubble3D val="0"/>
            <c:spPr>
              <a:solidFill>
                <a:srgbClr val="FFFF00"/>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385-4EDB-8F3E-F323048F6192}"/>
              </c:ext>
            </c:extLst>
          </c:dPt>
          <c:dPt>
            <c:idx val="4"/>
            <c:bubble3D val="0"/>
            <c:spPr>
              <a:solidFill>
                <a:schemeClr val="accent5"/>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EBAF-4DA7-A83E-F5D7162719C8}"/>
              </c:ext>
            </c:extLst>
          </c:dPt>
          <c:dLbls>
            <c:spPr>
              <a:solidFill>
                <a:schemeClr val="tx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Paid Tickets</c:v>
                </c:pt>
                <c:pt idx="1">
                  <c:v>AFLW App</c:v>
                </c:pt>
                <c:pt idx="2">
                  <c:v>First Year Strategies</c:v>
                </c:pt>
                <c:pt idx="3">
                  <c:v>Second Year Strategies</c:v>
                </c:pt>
                <c:pt idx="4">
                  <c:v>Food/Beverages</c:v>
                </c:pt>
              </c:strCache>
            </c:strRef>
          </c:cat>
          <c:val>
            <c:numRef>
              <c:f>Sheet1!$B$2:$B$6</c:f>
              <c:numCache>
                <c:formatCode>"$"#,##0_);[Red]\("$"#,##0\)</c:formatCode>
                <c:ptCount val="5"/>
                <c:pt idx="0">
                  <c:v>1210000</c:v>
                </c:pt>
                <c:pt idx="1">
                  <c:v>320000</c:v>
                </c:pt>
                <c:pt idx="2">
                  <c:v>250000</c:v>
                </c:pt>
                <c:pt idx="3">
                  <c:v>280000</c:v>
                </c:pt>
                <c:pt idx="4">
                  <c:v>120000</c:v>
                </c:pt>
              </c:numCache>
            </c:numRef>
          </c:val>
          <c:extLst>
            <c:ext xmlns:c16="http://schemas.microsoft.com/office/drawing/2014/chart" uri="{C3380CC4-5D6E-409C-BE32-E72D297353CC}">
              <c16:uniqueId val="{00000000-0385-4EDB-8F3E-F323048F619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solidFill>
          <a:schemeClr val="bg2">
            <a:lumMod val="75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Fourth Year Revenue ($2MILLION)</c:v>
                </c:pt>
              </c:strCache>
            </c:strRef>
          </c:tx>
          <c:spPr>
            <a:ln>
              <a:solidFill>
                <a:schemeClr val="tx1"/>
              </a:solidFill>
            </a:ln>
          </c:spPr>
          <c:dPt>
            <c:idx val="0"/>
            <c:bubble3D val="0"/>
            <c:spPr>
              <a:solidFill>
                <a:srgbClr val="7030A0"/>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860-47AA-97AB-F8931925EBC8}"/>
              </c:ext>
            </c:extLst>
          </c:dPt>
          <c:dPt>
            <c:idx val="1"/>
            <c:bubble3D val="0"/>
            <c:spPr>
              <a:solidFill>
                <a:srgbClr val="FF0000"/>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A860-47AA-97AB-F8931925EBC8}"/>
              </c:ext>
            </c:extLst>
          </c:dPt>
          <c:dPt>
            <c:idx val="2"/>
            <c:bubble3D val="0"/>
            <c:spPr>
              <a:solidFill>
                <a:srgbClr val="0062AC"/>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860-47AA-97AB-F8931925EBC8}"/>
              </c:ext>
            </c:extLst>
          </c:dPt>
          <c:dPt>
            <c:idx val="3"/>
            <c:bubble3D val="0"/>
            <c:spPr>
              <a:solidFill>
                <a:schemeClr val="tx1"/>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A860-47AA-97AB-F8931925EBC8}"/>
              </c:ext>
            </c:extLst>
          </c:dPt>
          <c:dPt>
            <c:idx val="4"/>
            <c:bubble3D val="0"/>
            <c:spPr>
              <a:solidFill>
                <a:schemeClr val="accent5"/>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788-485F-B649-F32A0F9986A1}"/>
              </c:ext>
            </c:extLst>
          </c:dPt>
          <c:dLbls>
            <c:spPr>
              <a:solidFill>
                <a:schemeClr val="tx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Broadcasting Rights</c:v>
                </c:pt>
                <c:pt idx="1">
                  <c:v>First Year Strategies</c:v>
                </c:pt>
                <c:pt idx="2">
                  <c:v>Second Year Strategies</c:v>
                </c:pt>
                <c:pt idx="3">
                  <c:v>Third Year Strategies</c:v>
                </c:pt>
                <c:pt idx="4">
                  <c:v>Food/Beverages</c:v>
                </c:pt>
              </c:strCache>
            </c:strRef>
          </c:cat>
          <c:val>
            <c:numRef>
              <c:f>Sheet1!$B$2:$B$6</c:f>
              <c:numCache>
                <c:formatCode>"$"#,##0_);[Red]\("$"#,##0\)</c:formatCode>
                <c:ptCount val="5"/>
                <c:pt idx="0">
                  <c:v>1024000</c:v>
                </c:pt>
                <c:pt idx="1">
                  <c:v>304000</c:v>
                </c:pt>
                <c:pt idx="2">
                  <c:v>269000</c:v>
                </c:pt>
                <c:pt idx="3">
                  <c:v>251000</c:v>
                </c:pt>
                <c:pt idx="4">
                  <c:v>152000</c:v>
                </c:pt>
              </c:numCache>
            </c:numRef>
          </c:val>
          <c:extLst>
            <c:ext xmlns:c16="http://schemas.microsoft.com/office/drawing/2014/chart" uri="{C3380CC4-5D6E-409C-BE32-E72D297353CC}">
              <c16:uniqueId val="{00000000-A860-47AA-97AB-F8931925EBC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solidFill>
          <a:schemeClr val="bg2">
            <a:lumMod val="75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AU"/>
              <a:t>Our Vision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8DF9D7-560B-4830-BA2D-D5CB4621E116}" type="datetimeFigureOut">
              <a:rPr lang="en-AU" smtClean="0"/>
              <a:t>19/01/2018</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768134-CD38-457F-A2EC-4FAB735F8B8D}" type="slidenum">
              <a:rPr lang="en-AU" smtClean="0"/>
              <a:t>‹#›</a:t>
            </a:fld>
            <a:endParaRPr lang="en-AU"/>
          </a:p>
        </p:txBody>
      </p:sp>
    </p:spTree>
    <p:extLst>
      <p:ext uri="{BB962C8B-B14F-4D97-AF65-F5344CB8AC3E}">
        <p14:creationId xmlns:p14="http://schemas.microsoft.com/office/powerpoint/2010/main" val="349336683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AU"/>
              <a:t>Our Vision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0175E-B89E-48CB-A398-2FE9395A4A55}" type="datetimeFigureOut">
              <a:rPr lang="en-AU" smtClean="0"/>
              <a:t>19/01/2018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A6279-E6F4-42B7-80DE-9D433B395D86}" type="slidenum">
              <a:rPr lang="en-AU" smtClean="0"/>
              <a:t>‹#›</a:t>
            </a:fld>
            <a:endParaRPr lang="en-AU"/>
          </a:p>
        </p:txBody>
      </p:sp>
    </p:spTree>
    <p:extLst>
      <p:ext uri="{BB962C8B-B14F-4D97-AF65-F5344CB8AC3E}">
        <p14:creationId xmlns:p14="http://schemas.microsoft.com/office/powerpoint/2010/main" val="230253999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236A144-AC52-4A4C-BBC2-69C6F53D478B}" type="datetime1">
              <a:rPr lang="en-US" smtClean="0"/>
              <a:t>1/19/2018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11AE4E-5DC6-4A25-9450-A3B45D8A94AA}" type="datetime1">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238FF-7E7C-480F-AC6E-925A0B290909}" type="datetime1">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180A7-43C2-4987-9D54-020476AB31A2}" type="datetime1">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204223E-67D9-4177-9CFA-80CC4B523B07}" type="datetime1">
              <a:rPr lang="en-US" smtClean="0"/>
              <a:t>1/19/2018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EC54CC-4264-4819-A0CA-111D5B804EF0}" type="datetime1">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3CEED1-8282-4A2B-A805-25349D0F6C43}" type="datetime1">
              <a:rPr lang="en-US" smtClean="0"/>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2AB621-1CC8-4542-BFFF-6852A8A32E93}" type="datetime1">
              <a:rPr lang="en-US" smtClean="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B6649-4845-4E57-A346-88E5355CDB9F}" type="datetime1">
              <a:rPr lang="en-US" smtClean="0"/>
              <a:t>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BDC7090-A731-47E2-8FE8-0E8FB32CA830}" type="datetime1">
              <a:rPr lang="en-US" smtClean="0"/>
              <a:t>1/19/2018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6B73D56-37DA-4102-B48E-ACF30760DD19}" type="datetime1">
              <a:rPr lang="en-US" smtClean="0"/>
              <a:t>1/19/2018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758A90A-CBDB-41D4-834C-898449829901}" type="datetime1">
              <a:rPr lang="en-US" smtClean="0"/>
              <a:t>1/19/2018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510" y="185897"/>
            <a:ext cx="8361229" cy="2098226"/>
          </a:xfrm>
        </p:spPr>
        <p:txBody>
          <a:bodyPr/>
          <a:lstStyle/>
          <a:p>
            <a:r>
              <a:rPr lang="en-AU" dirty="0"/>
              <a:t>AFLW Case study  </a:t>
            </a:r>
          </a:p>
        </p:txBody>
      </p:sp>
      <p:pic>
        <p:nvPicPr>
          <p:cNvPr id="5" name="Picture 4"/>
          <p:cNvPicPr>
            <a:picLocks noChangeAspect="1"/>
          </p:cNvPicPr>
          <p:nvPr/>
        </p:nvPicPr>
        <p:blipFill>
          <a:blip r:embed="rId2"/>
          <a:stretch>
            <a:fillRect/>
          </a:stretch>
        </p:blipFill>
        <p:spPr>
          <a:xfrm>
            <a:off x="5276680" y="2392520"/>
            <a:ext cx="5560030" cy="3127518"/>
          </a:xfrm>
          <a:prstGeom prst="rect">
            <a:avLst/>
          </a:prstGeom>
        </p:spPr>
      </p:pic>
      <p:sp>
        <p:nvSpPr>
          <p:cNvPr id="4" name="Slide Number Placeholder 3"/>
          <p:cNvSpPr>
            <a:spLocks noGrp="1"/>
          </p:cNvSpPr>
          <p:nvPr>
            <p:ph type="sldNum" sz="quarter" idx="12"/>
          </p:nvPr>
        </p:nvSpPr>
        <p:spPr/>
        <p:txBody>
          <a:bodyPr/>
          <a:lstStyle/>
          <a:p>
            <a:fld id="{69E57DC2-970A-4B3E-BB1C-7A09969E49DF}" type="slidenum">
              <a:rPr lang="en-US" smtClean="0"/>
              <a:pPr/>
              <a:t>1</a:t>
            </a:fld>
            <a:endParaRPr lang="en-US" dirty="0"/>
          </a:p>
        </p:txBody>
      </p:sp>
    </p:spTree>
    <p:extLst>
      <p:ext uri="{BB962C8B-B14F-4D97-AF65-F5344CB8AC3E}">
        <p14:creationId xmlns:p14="http://schemas.microsoft.com/office/powerpoint/2010/main" val="2179295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End Vision</a:t>
            </a:r>
          </a:p>
        </p:txBody>
      </p:sp>
      <p:sp>
        <p:nvSpPr>
          <p:cNvPr id="3" name="Content Placeholder 2"/>
          <p:cNvSpPr>
            <a:spLocks noGrp="1"/>
          </p:cNvSpPr>
          <p:nvPr>
            <p:ph idx="1"/>
          </p:nvPr>
        </p:nvSpPr>
        <p:spPr/>
        <p:txBody>
          <a:bodyPr/>
          <a:lstStyle/>
          <a:p>
            <a:r>
              <a:rPr lang="en-AU" dirty="0"/>
              <a:t>$10million of revenue in a 4 year period </a:t>
            </a:r>
          </a:p>
          <a:p>
            <a:r>
              <a:rPr lang="en-AU" dirty="0"/>
              <a:t>Display the talents of the female athletes all around Australia</a:t>
            </a:r>
          </a:p>
          <a:p>
            <a:r>
              <a:rPr lang="en-AU" dirty="0"/>
              <a:t>To expand the demographic of supporters</a:t>
            </a:r>
          </a:p>
          <a:p>
            <a:endParaRPr lang="en-AU" dirty="0"/>
          </a:p>
          <a:p>
            <a:endParaRPr lang="en-AU" dirty="0"/>
          </a:p>
        </p:txBody>
      </p:sp>
      <p:pic>
        <p:nvPicPr>
          <p:cNvPr id="4" name="Picture 3"/>
          <p:cNvPicPr>
            <a:picLocks noChangeAspect="1"/>
          </p:cNvPicPr>
          <p:nvPr/>
        </p:nvPicPr>
        <p:blipFill>
          <a:blip r:embed="rId2"/>
          <a:stretch>
            <a:fillRect/>
          </a:stretch>
        </p:blipFill>
        <p:spPr>
          <a:xfrm>
            <a:off x="3959675" y="3677614"/>
            <a:ext cx="5235696" cy="2947190"/>
          </a:xfrm>
          <a:prstGeom prst="rect">
            <a:avLst/>
          </a:prstGeom>
        </p:spPr>
      </p:pic>
      <p:sp>
        <p:nvSpPr>
          <p:cNvPr id="5" name="Slide Number Placeholder 4"/>
          <p:cNvSpPr>
            <a:spLocks noGrp="1"/>
          </p:cNvSpPr>
          <p:nvPr>
            <p:ph type="sldNum" sz="quarter" idx="12"/>
          </p:nvPr>
        </p:nvSpPr>
        <p:spPr/>
        <p:txBody>
          <a:bodyPr/>
          <a:lstStyle/>
          <a:p>
            <a:fld id="{69E57DC2-970A-4B3E-BB1C-7A09969E49DF}" type="slidenum">
              <a:rPr lang="en-US" smtClean="0"/>
              <a:t>10</a:t>
            </a:fld>
            <a:endParaRPr lang="en-US" dirty="0"/>
          </a:p>
        </p:txBody>
      </p:sp>
    </p:spTree>
    <p:extLst>
      <p:ext uri="{BB962C8B-B14F-4D97-AF65-F5344CB8AC3E}">
        <p14:creationId xmlns:p14="http://schemas.microsoft.com/office/powerpoint/2010/main" val="318494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914400"/>
            <a:ext cx="8361229" cy="3157979"/>
          </a:xfrm>
        </p:spPr>
        <p:txBody>
          <a:bodyPr/>
          <a:lstStyle/>
          <a:p>
            <a:r>
              <a:rPr lang="en-AU" dirty="0"/>
              <a:t>THANK YOU</a:t>
            </a:r>
          </a:p>
        </p:txBody>
      </p:sp>
      <p:sp>
        <p:nvSpPr>
          <p:cNvPr id="4" name="Slide Number Placeholder 3"/>
          <p:cNvSpPr>
            <a:spLocks noGrp="1"/>
          </p:cNvSpPr>
          <p:nvPr>
            <p:ph type="sldNum" sz="quarter" idx="12"/>
          </p:nvPr>
        </p:nvSpPr>
        <p:spPr/>
        <p:txBody>
          <a:bodyPr/>
          <a:lstStyle/>
          <a:p>
            <a:fld id="{69E57DC2-970A-4B3E-BB1C-7A09969E49DF}" type="slidenum">
              <a:rPr lang="en-US" smtClean="0"/>
              <a:pPr/>
              <a:t>11</a:t>
            </a:fld>
            <a:endParaRPr lang="en-US" dirty="0"/>
          </a:p>
        </p:txBody>
      </p:sp>
    </p:spTree>
    <p:extLst>
      <p:ext uri="{BB962C8B-B14F-4D97-AF65-F5344CB8AC3E}">
        <p14:creationId xmlns:p14="http://schemas.microsoft.com/office/powerpoint/2010/main" val="10739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Acknowledgment of Country/Women.</a:t>
            </a:r>
          </a:p>
        </p:txBody>
      </p:sp>
      <p:sp>
        <p:nvSpPr>
          <p:cNvPr id="3" name="Content Placeholder 2"/>
          <p:cNvSpPr>
            <a:spLocks noGrp="1"/>
          </p:cNvSpPr>
          <p:nvPr>
            <p:ph idx="1"/>
          </p:nvPr>
        </p:nvSpPr>
        <p:spPr>
          <a:xfrm>
            <a:off x="1371600" y="2286000"/>
            <a:ext cx="9601200" cy="3581400"/>
          </a:xfrm>
        </p:spPr>
        <p:txBody>
          <a:bodyPr/>
          <a:lstStyle/>
          <a:p>
            <a:r>
              <a:rPr lang="en-AU" dirty="0"/>
              <a:t>We would like to acknowledge the Wurundjeri people and their land on which we gather today. We acknowledge the elders both past, present and emerging. </a:t>
            </a:r>
          </a:p>
          <a:p>
            <a:r>
              <a:rPr lang="en-AU" dirty="0"/>
              <a:t>We also acknowledge the strong women that have resided on this land and the labour they committed into allowing for the growth of our nations.  Women are strong, powerful figures within this world and we believe that they need to be recognised for their many talents and abilities that they hold.</a:t>
            </a:r>
          </a:p>
        </p:txBody>
      </p:sp>
      <p:pic>
        <p:nvPicPr>
          <p:cNvPr id="6" name="Picture 5"/>
          <p:cNvPicPr>
            <a:picLocks noChangeAspect="1"/>
          </p:cNvPicPr>
          <p:nvPr/>
        </p:nvPicPr>
        <p:blipFill>
          <a:blip r:embed="rId2"/>
          <a:stretch>
            <a:fillRect/>
          </a:stretch>
        </p:blipFill>
        <p:spPr>
          <a:xfrm>
            <a:off x="4044099" y="5013091"/>
            <a:ext cx="3888792" cy="1708618"/>
          </a:xfrm>
          <a:prstGeom prst="rect">
            <a:avLst/>
          </a:prstGeom>
        </p:spPr>
      </p:pic>
      <p:sp>
        <p:nvSpPr>
          <p:cNvPr id="4" name="Slide Number Placeholder 3"/>
          <p:cNvSpPr>
            <a:spLocks noGrp="1"/>
          </p:cNvSpPr>
          <p:nvPr>
            <p:ph type="sldNum" sz="quarter" idx="12"/>
          </p:nvPr>
        </p:nvSpPr>
        <p:spPr/>
        <p:txBody>
          <a:bodyPr/>
          <a:lstStyle/>
          <a:p>
            <a:fld id="{69E57DC2-970A-4B3E-BB1C-7A09969E49DF}" type="slidenum">
              <a:rPr lang="en-US" smtClean="0"/>
              <a:t>2</a:t>
            </a:fld>
            <a:endParaRPr lang="en-US" dirty="0"/>
          </a:p>
        </p:txBody>
      </p:sp>
    </p:spTree>
    <p:extLst>
      <p:ext uri="{BB962C8B-B14F-4D97-AF65-F5344CB8AC3E}">
        <p14:creationId xmlns:p14="http://schemas.microsoft.com/office/powerpoint/2010/main" val="398173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Our Vision</a:t>
            </a:r>
          </a:p>
        </p:txBody>
      </p:sp>
      <p:sp>
        <p:nvSpPr>
          <p:cNvPr id="3" name="Content Placeholder 2"/>
          <p:cNvSpPr>
            <a:spLocks noGrp="1"/>
          </p:cNvSpPr>
          <p:nvPr>
            <p:ph idx="1"/>
          </p:nvPr>
        </p:nvSpPr>
        <p:spPr/>
        <p:txBody>
          <a:bodyPr/>
          <a:lstStyle/>
          <a:p>
            <a:r>
              <a:rPr lang="en-AU" dirty="0"/>
              <a:t>Increase revenue to $10million in a 4 year time period. </a:t>
            </a:r>
          </a:p>
          <a:p>
            <a:r>
              <a:rPr lang="en-AU" dirty="0"/>
              <a:t>Increase participation in young females</a:t>
            </a:r>
          </a:p>
          <a:p>
            <a:r>
              <a:rPr lang="en-AU" dirty="0"/>
              <a:t>Having a wider demographic support AFLW</a:t>
            </a:r>
          </a:p>
        </p:txBody>
      </p:sp>
      <p:pic>
        <p:nvPicPr>
          <p:cNvPr id="4" name="Picture 3"/>
          <p:cNvPicPr>
            <a:picLocks noChangeAspect="1"/>
          </p:cNvPicPr>
          <p:nvPr/>
        </p:nvPicPr>
        <p:blipFill rotWithShape="1">
          <a:blip r:embed="rId2"/>
          <a:srcRect b="3718"/>
          <a:stretch/>
        </p:blipFill>
        <p:spPr>
          <a:xfrm>
            <a:off x="7875270" y="3725159"/>
            <a:ext cx="4179568" cy="2653165"/>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backgroundMark x1="17302" y1="16508" x2="17302" y2="16508"/>
                        <a14:backgroundMark x1="24444" y1="16508" x2="95079" y2="3968"/>
                        <a14:backgroundMark x1="16825" y1="17778" x2="95556" y2="28095"/>
                        <a14:backgroundMark x1="2857" y1="12063" x2="39841" y2="9683"/>
                        <a14:backgroundMark x1="10635" y1="14603" x2="10159" y2="317"/>
                        <a14:backgroundMark x1="31270" y1="11587" x2="29841" y2="11587"/>
                        <a14:backgroundMark x1="25873" y1="10635" x2="66667" y2="4762"/>
                        <a14:backgroundMark x1="76667" y1="12063" x2="94127" y2="28571"/>
                        <a14:backgroundMark x1="96349" y1="37619" x2="96825" y2="86984"/>
                        <a14:backgroundMark x1="93333" y1="87460" x2="36667" y2="96032"/>
                        <a14:backgroundMark x1="33968" y1="92857" x2="10159" y2="74444"/>
                        <a14:backgroundMark x1="10159" y1="74444" x2="635" y2="49683"/>
                        <a14:backgroundMark x1="2540" y1="41587" x2="11905" y2="18730"/>
                      </a14:backgroundRemoval>
                    </a14:imgEffect>
                  </a14:imgLayer>
                </a14:imgProps>
              </a:ext>
            </a:extLst>
          </a:blip>
          <a:stretch>
            <a:fillRect/>
          </a:stretch>
        </p:blipFill>
        <p:spPr>
          <a:xfrm>
            <a:off x="697231" y="4331970"/>
            <a:ext cx="1973580" cy="1973580"/>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113137" y="4693353"/>
            <a:ext cx="1668225" cy="1289256"/>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0800000">
            <a:off x="2611806" y="4672056"/>
            <a:ext cx="1673598" cy="1293408"/>
          </a:xfrm>
          <a:prstGeom prst="rect">
            <a:avLst/>
          </a:prstGeom>
        </p:spPr>
      </p:pic>
      <p:pic>
        <p:nvPicPr>
          <p:cNvPr id="11" name="Picture 10"/>
          <p:cNvPicPr>
            <a:picLocks noChangeAspect="1"/>
          </p:cNvPicPr>
          <p:nvPr/>
        </p:nvPicPr>
        <p:blipFill>
          <a:blip r:embed="rId8"/>
          <a:stretch>
            <a:fillRect/>
          </a:stretch>
        </p:blipFill>
        <p:spPr>
          <a:xfrm>
            <a:off x="5781362" y="4795460"/>
            <a:ext cx="1860622" cy="1046600"/>
          </a:xfrm>
          <a:prstGeom prst="rect">
            <a:avLst/>
          </a:prstGeom>
        </p:spPr>
      </p:pic>
      <p:sp>
        <p:nvSpPr>
          <p:cNvPr id="5" name="Slide Number Placeholder 4"/>
          <p:cNvSpPr>
            <a:spLocks noGrp="1"/>
          </p:cNvSpPr>
          <p:nvPr>
            <p:ph type="sldNum" sz="quarter" idx="12"/>
          </p:nvPr>
        </p:nvSpPr>
        <p:spPr/>
        <p:txBody>
          <a:bodyPr/>
          <a:lstStyle/>
          <a:p>
            <a:fld id="{69E57DC2-970A-4B3E-BB1C-7A09969E49DF}" type="slidenum">
              <a:rPr lang="en-US" smtClean="0"/>
              <a:t>3</a:t>
            </a:fld>
            <a:endParaRPr lang="en-US" dirty="0"/>
          </a:p>
        </p:txBody>
      </p:sp>
    </p:spTree>
    <p:extLst>
      <p:ext uri="{BB962C8B-B14F-4D97-AF65-F5344CB8AC3E}">
        <p14:creationId xmlns:p14="http://schemas.microsoft.com/office/powerpoint/2010/main" val="95188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Strategies that are going to achieve this vision</a:t>
            </a:r>
          </a:p>
        </p:txBody>
      </p:sp>
      <p:sp>
        <p:nvSpPr>
          <p:cNvPr id="3" name="Content Placeholder 2"/>
          <p:cNvSpPr>
            <a:spLocks noGrp="1"/>
          </p:cNvSpPr>
          <p:nvPr>
            <p:ph idx="1"/>
          </p:nvPr>
        </p:nvSpPr>
        <p:spPr/>
        <p:txBody>
          <a:bodyPr/>
          <a:lstStyle/>
          <a:p>
            <a:r>
              <a:rPr lang="en-AU" dirty="0"/>
              <a:t>Having unique and aggressive ideas that will encourage the broader society to support and invest in AFLW.</a:t>
            </a:r>
          </a:p>
          <a:p>
            <a:r>
              <a:rPr lang="en-AU" dirty="0"/>
              <a:t>Interviews</a:t>
            </a:r>
          </a:p>
          <a:p>
            <a:r>
              <a:rPr lang="en-AU" dirty="0"/>
              <a:t>Memberships</a:t>
            </a:r>
          </a:p>
          <a:p>
            <a:r>
              <a:rPr lang="en-AU" dirty="0"/>
              <a:t>Broadcasting Rights</a:t>
            </a:r>
          </a:p>
          <a:p>
            <a:r>
              <a:rPr lang="en-AU" dirty="0"/>
              <a:t>Specialty rounds</a:t>
            </a:r>
          </a:p>
          <a:p>
            <a:r>
              <a:rPr lang="en-AU" dirty="0"/>
              <a:t>Tickets </a:t>
            </a:r>
          </a:p>
        </p:txBody>
      </p:sp>
      <p:pic>
        <p:nvPicPr>
          <p:cNvPr id="4" name="Picture 3"/>
          <p:cNvPicPr>
            <a:picLocks noChangeAspect="1"/>
          </p:cNvPicPr>
          <p:nvPr/>
        </p:nvPicPr>
        <p:blipFill>
          <a:blip r:embed="rId2"/>
          <a:stretch>
            <a:fillRect/>
          </a:stretch>
        </p:blipFill>
        <p:spPr>
          <a:xfrm>
            <a:off x="5013154" y="3163279"/>
            <a:ext cx="5494509" cy="3093683"/>
          </a:xfrm>
          <a:prstGeom prst="rect">
            <a:avLst/>
          </a:prstGeom>
        </p:spPr>
      </p:pic>
      <p:sp>
        <p:nvSpPr>
          <p:cNvPr id="5" name="Slide Number Placeholder 4"/>
          <p:cNvSpPr>
            <a:spLocks noGrp="1"/>
          </p:cNvSpPr>
          <p:nvPr>
            <p:ph type="sldNum" sz="quarter" idx="12"/>
          </p:nvPr>
        </p:nvSpPr>
        <p:spPr/>
        <p:txBody>
          <a:bodyPr/>
          <a:lstStyle/>
          <a:p>
            <a:fld id="{69E57DC2-970A-4B3E-BB1C-7A09969E49DF}" type="slidenum">
              <a:rPr lang="en-US" smtClean="0"/>
              <a:t>4</a:t>
            </a:fld>
            <a:endParaRPr lang="en-US" dirty="0"/>
          </a:p>
        </p:txBody>
      </p:sp>
    </p:spTree>
    <p:extLst>
      <p:ext uri="{BB962C8B-B14F-4D97-AF65-F5344CB8AC3E}">
        <p14:creationId xmlns:p14="http://schemas.microsoft.com/office/powerpoint/2010/main" val="274596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2">
            <a:extLst>
              <a:ext uri="{FF2B5EF4-FFF2-40B4-BE49-F238E27FC236}">
                <a16:creationId xmlns:a16="http://schemas.microsoft.com/office/drawing/2014/main" id="{1D868099-6145-4BC0-A5EA-74BEF1776B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4"/>
          <p:cNvPicPr>
            <a:picLocks noChangeAspect="1"/>
          </p:cNvPicPr>
          <p:nvPr/>
        </p:nvPicPr>
        <p:blipFill>
          <a:blip r:embed="rId2"/>
          <a:stretch>
            <a:fillRect/>
          </a:stretch>
        </p:blipFill>
        <p:spPr>
          <a:xfrm>
            <a:off x="634275" y="1154850"/>
            <a:ext cx="6900380" cy="4548299"/>
          </a:xfrm>
          <a:prstGeom prst="rect">
            <a:avLst/>
          </a:prstGeom>
        </p:spPr>
      </p:pic>
      <p:sp>
        <p:nvSpPr>
          <p:cNvPr id="22" name="Freeform 6">
            <a:extLst>
              <a:ext uri="{FF2B5EF4-FFF2-40B4-BE49-F238E27FC236}">
                <a16:creationId xmlns:a16="http://schemas.microsoft.com/office/drawing/2014/main" id="{CC1026F7-DECB-49B4-A565-518BBA4454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p:cNvSpPr>
            <a:spLocks noGrp="1"/>
          </p:cNvSpPr>
          <p:nvPr>
            <p:ph type="title"/>
          </p:nvPr>
        </p:nvSpPr>
        <p:spPr>
          <a:xfrm>
            <a:off x="8471424" y="1110882"/>
            <a:ext cx="3053039" cy="1060817"/>
          </a:xfrm>
        </p:spPr>
        <p:txBody>
          <a:bodyPr anchor="b">
            <a:normAutofit/>
          </a:bodyPr>
          <a:lstStyle/>
          <a:p>
            <a:r>
              <a:rPr lang="en-AU" sz="3200" dirty="0"/>
              <a:t>Women in Sport</a:t>
            </a:r>
          </a:p>
        </p:txBody>
      </p:sp>
      <p:sp>
        <p:nvSpPr>
          <p:cNvPr id="10" name="Content Placeholder 9"/>
          <p:cNvSpPr>
            <a:spLocks noGrp="1"/>
          </p:cNvSpPr>
          <p:nvPr>
            <p:ph idx="1"/>
          </p:nvPr>
        </p:nvSpPr>
        <p:spPr>
          <a:xfrm>
            <a:off x="8471423" y="2286000"/>
            <a:ext cx="3053039" cy="3931920"/>
          </a:xfrm>
        </p:spPr>
        <p:txBody>
          <a:bodyPr>
            <a:normAutofit/>
          </a:bodyPr>
          <a:lstStyle/>
          <a:p>
            <a:pPr marL="0" indent="0">
              <a:buNone/>
            </a:pPr>
            <a:endParaRPr lang="en-US" sz="1600" dirty="0"/>
          </a:p>
        </p:txBody>
      </p:sp>
      <p:sp>
        <p:nvSpPr>
          <p:cNvPr id="4" name="Slide Number Placeholder 3"/>
          <p:cNvSpPr>
            <a:spLocks noGrp="1"/>
          </p:cNvSpPr>
          <p:nvPr>
            <p:ph type="sldNum" sz="quarter" idx="12"/>
          </p:nvPr>
        </p:nvSpPr>
        <p:spPr>
          <a:xfrm>
            <a:off x="9472736" y="6453386"/>
            <a:ext cx="1596292" cy="404614"/>
          </a:xfrm>
        </p:spPr>
        <p:txBody>
          <a:bodyPr>
            <a:normAutofit/>
          </a:bodyPr>
          <a:lstStyle/>
          <a:p>
            <a:fld id="{69E57DC2-970A-4B3E-BB1C-7A09969E49DF}" type="slidenum">
              <a:rPr lang="en-US" smtClean="0"/>
              <a:pPr/>
              <a:t>5</a:t>
            </a:fld>
            <a:endParaRPr lang="en-US" dirty="0"/>
          </a:p>
        </p:txBody>
      </p:sp>
      <p:sp>
        <p:nvSpPr>
          <p:cNvPr id="5" name="TextBox 4"/>
          <p:cNvSpPr txBox="1"/>
          <p:nvPr/>
        </p:nvSpPr>
        <p:spPr>
          <a:xfrm>
            <a:off x="634275" y="508519"/>
            <a:ext cx="6900380" cy="646331"/>
          </a:xfrm>
          <a:prstGeom prst="rect">
            <a:avLst/>
          </a:prstGeom>
          <a:solidFill>
            <a:schemeClr val="tx1"/>
          </a:solidFill>
          <a:ln>
            <a:solidFill>
              <a:schemeClr val="tx1"/>
            </a:solidFill>
          </a:ln>
        </p:spPr>
        <p:txBody>
          <a:bodyPr wrap="square" rtlCol="0">
            <a:spAutoFit/>
          </a:bodyPr>
          <a:lstStyle/>
          <a:p>
            <a:r>
              <a:rPr lang="en-AU" dirty="0">
                <a:solidFill>
                  <a:schemeClr val="bg1"/>
                </a:solidFill>
              </a:rPr>
              <a:t>Percentage of Women in the Olympics over 140 years</a:t>
            </a:r>
          </a:p>
          <a:p>
            <a:endParaRPr lang="en-AU" dirty="0"/>
          </a:p>
        </p:txBody>
      </p:sp>
    </p:spTree>
    <p:extLst>
      <p:ext uri="{BB962C8B-B14F-4D97-AF65-F5344CB8AC3E}">
        <p14:creationId xmlns:p14="http://schemas.microsoft.com/office/powerpoint/2010/main" val="167170208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First Year Revenue Strategies</a:t>
            </a:r>
          </a:p>
        </p:txBody>
      </p:sp>
      <p:sp>
        <p:nvSpPr>
          <p:cNvPr id="3" name="Content Placeholder 2"/>
          <p:cNvSpPr>
            <a:spLocks noGrp="1"/>
          </p:cNvSpPr>
          <p:nvPr>
            <p:ph idx="1"/>
          </p:nvPr>
        </p:nvSpPr>
        <p:spPr/>
        <p:txBody>
          <a:bodyPr/>
          <a:lstStyle/>
          <a:p>
            <a:r>
              <a:rPr lang="en-AU" dirty="0"/>
              <a:t>Introduce a membership system for all AFLW Clubs</a:t>
            </a:r>
          </a:p>
          <a:p>
            <a:r>
              <a:rPr lang="en-AU" dirty="0"/>
              <a:t>Interviews with AFLW players</a:t>
            </a:r>
          </a:p>
          <a:p>
            <a:r>
              <a:rPr lang="en-AU" dirty="0"/>
              <a:t>Meet and Greets  </a:t>
            </a:r>
          </a:p>
          <a:p>
            <a:r>
              <a:rPr lang="en-AU" dirty="0"/>
              <a:t>AFL players to promote AFLW games</a:t>
            </a:r>
          </a:p>
          <a:p>
            <a:r>
              <a:rPr lang="en-AU" dirty="0"/>
              <a:t>Having Lorna Jane as a sponsorship</a:t>
            </a:r>
          </a:p>
          <a:p>
            <a:endParaRPr lang="en-AU" dirty="0"/>
          </a:p>
        </p:txBody>
      </p:sp>
      <p:pic>
        <p:nvPicPr>
          <p:cNvPr id="4" name="Picture 3"/>
          <p:cNvPicPr>
            <a:picLocks noChangeAspect="1"/>
          </p:cNvPicPr>
          <p:nvPr/>
        </p:nvPicPr>
        <p:blipFill>
          <a:blip r:embed="rId2"/>
          <a:stretch>
            <a:fillRect/>
          </a:stretch>
        </p:blipFill>
        <p:spPr>
          <a:xfrm>
            <a:off x="1278686" y="4815035"/>
            <a:ext cx="2812546" cy="1904197"/>
          </a:xfrm>
          <a:prstGeom prst="rect">
            <a:avLst/>
          </a:prstGeom>
        </p:spPr>
      </p:pic>
      <p:graphicFrame>
        <p:nvGraphicFramePr>
          <p:cNvPr id="7" name="Chart 6"/>
          <p:cNvGraphicFramePr/>
          <p:nvPr>
            <p:extLst>
              <p:ext uri="{D42A27DB-BD31-4B8C-83A1-F6EECF244321}">
                <p14:modId xmlns:p14="http://schemas.microsoft.com/office/powerpoint/2010/main" val="563157423"/>
              </p:ext>
            </p:extLst>
          </p:nvPr>
        </p:nvGraphicFramePr>
        <p:xfrm>
          <a:off x="6749592" y="1347570"/>
          <a:ext cx="6319612" cy="378061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stretch>
            <a:fillRect/>
          </a:stretch>
        </p:blipFill>
        <p:spPr>
          <a:xfrm>
            <a:off x="5292443" y="4815035"/>
            <a:ext cx="2371549" cy="1907161"/>
          </a:xfrm>
          <a:prstGeom prst="rect">
            <a:avLst/>
          </a:prstGeom>
        </p:spPr>
      </p:pic>
      <p:sp>
        <p:nvSpPr>
          <p:cNvPr id="6" name="Slide Number Placeholder 5"/>
          <p:cNvSpPr>
            <a:spLocks noGrp="1"/>
          </p:cNvSpPr>
          <p:nvPr>
            <p:ph type="sldNum" sz="quarter" idx="12"/>
          </p:nvPr>
        </p:nvSpPr>
        <p:spPr/>
        <p:txBody>
          <a:bodyPr/>
          <a:lstStyle/>
          <a:p>
            <a:fld id="{69E57DC2-970A-4B3E-BB1C-7A09969E49DF}" type="slidenum">
              <a:rPr lang="en-US" smtClean="0"/>
              <a:t>6</a:t>
            </a:fld>
            <a:endParaRPr lang="en-US" dirty="0"/>
          </a:p>
        </p:txBody>
      </p:sp>
    </p:spTree>
    <p:extLst>
      <p:ext uri="{BB962C8B-B14F-4D97-AF65-F5344CB8AC3E}">
        <p14:creationId xmlns:p14="http://schemas.microsoft.com/office/powerpoint/2010/main" val="218080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Second Year Revenue Strategies </a:t>
            </a:r>
          </a:p>
        </p:txBody>
      </p:sp>
      <p:sp>
        <p:nvSpPr>
          <p:cNvPr id="3" name="Content Placeholder 2"/>
          <p:cNvSpPr>
            <a:spLocks noGrp="1"/>
          </p:cNvSpPr>
          <p:nvPr>
            <p:ph idx="1"/>
          </p:nvPr>
        </p:nvSpPr>
        <p:spPr/>
        <p:txBody>
          <a:bodyPr/>
          <a:lstStyle/>
          <a:p>
            <a:r>
              <a:rPr lang="en-AU" dirty="0"/>
              <a:t>Continue using first year strategies</a:t>
            </a:r>
          </a:p>
          <a:p>
            <a:r>
              <a:rPr lang="en-AU" dirty="0"/>
              <a:t>Develop some forms of independence</a:t>
            </a:r>
          </a:p>
          <a:p>
            <a:r>
              <a:rPr lang="en-AU" dirty="0"/>
              <a:t>AFLW games before AFL exhibition matches</a:t>
            </a:r>
          </a:p>
          <a:p>
            <a:r>
              <a:rPr lang="en-AU" dirty="0"/>
              <a:t>Specialty rounds (</a:t>
            </a:r>
            <a:r>
              <a:rPr lang="en-AU" dirty="0">
                <a:solidFill>
                  <a:srgbClr val="FF0000"/>
                </a:solidFill>
              </a:rPr>
              <a:t>L</a:t>
            </a:r>
            <a:r>
              <a:rPr lang="en-AU" dirty="0">
                <a:solidFill>
                  <a:srgbClr val="FFC000"/>
                </a:solidFill>
              </a:rPr>
              <a:t>G</a:t>
            </a:r>
            <a:r>
              <a:rPr lang="en-AU" dirty="0">
                <a:solidFill>
                  <a:srgbClr val="7030A0"/>
                </a:solidFill>
              </a:rPr>
              <a:t>B</a:t>
            </a:r>
            <a:r>
              <a:rPr lang="en-AU" dirty="0">
                <a:solidFill>
                  <a:srgbClr val="00B050"/>
                </a:solidFill>
              </a:rPr>
              <a:t>T</a:t>
            </a:r>
            <a:r>
              <a:rPr lang="en-AU" dirty="0">
                <a:solidFill>
                  <a:srgbClr val="FFC000"/>
                </a:solidFill>
              </a:rPr>
              <a:t>Q</a:t>
            </a:r>
            <a:r>
              <a:rPr lang="en-AU" dirty="0">
                <a:solidFill>
                  <a:srgbClr val="FF0000"/>
                </a:solidFill>
              </a:rPr>
              <a:t>I</a:t>
            </a:r>
            <a:r>
              <a:rPr lang="en-AU" dirty="0">
                <a:solidFill>
                  <a:srgbClr val="0070C0"/>
                </a:solidFill>
              </a:rPr>
              <a:t>A</a:t>
            </a:r>
            <a:r>
              <a:rPr lang="en-AU" dirty="0">
                <a:solidFill>
                  <a:srgbClr val="7030A0"/>
                </a:solidFill>
              </a:rPr>
              <a:t>+</a:t>
            </a:r>
            <a:r>
              <a:rPr lang="en-AU" dirty="0"/>
              <a:t> and Indi</a:t>
            </a:r>
            <a:r>
              <a:rPr lang="en-AU" dirty="0">
                <a:solidFill>
                  <a:srgbClr val="FFCC00"/>
                </a:solidFill>
              </a:rPr>
              <a:t>gen</a:t>
            </a:r>
            <a:r>
              <a:rPr lang="en-AU" dirty="0">
                <a:solidFill>
                  <a:srgbClr val="FF0000"/>
                </a:solidFill>
              </a:rPr>
              <a:t>ous</a:t>
            </a:r>
            <a:r>
              <a:rPr lang="en-AU" dirty="0"/>
              <a:t>)</a:t>
            </a:r>
          </a:p>
          <a:p>
            <a:r>
              <a:rPr lang="en-AU" dirty="0"/>
              <a:t>Jessica Mauboy to sing at the 2018 AFLW Grand Final </a:t>
            </a:r>
          </a:p>
          <a:p>
            <a:endParaRPr lang="en-AU" dirty="0"/>
          </a:p>
          <a:p>
            <a:endParaRPr lang="en-AU" dirty="0"/>
          </a:p>
          <a:p>
            <a:endParaRPr lang="en-AU" dirty="0"/>
          </a:p>
        </p:txBody>
      </p:sp>
      <p:pic>
        <p:nvPicPr>
          <p:cNvPr id="4" name="Picture 3"/>
          <p:cNvPicPr>
            <a:picLocks noChangeAspect="1"/>
          </p:cNvPicPr>
          <p:nvPr/>
        </p:nvPicPr>
        <p:blipFill>
          <a:blip r:embed="rId2"/>
          <a:stretch>
            <a:fillRect/>
          </a:stretch>
        </p:blipFill>
        <p:spPr>
          <a:xfrm>
            <a:off x="1371600" y="4547789"/>
            <a:ext cx="3204932" cy="2207342"/>
          </a:xfrm>
          <a:prstGeom prst="rect">
            <a:avLst/>
          </a:prstGeom>
        </p:spPr>
      </p:pic>
      <p:graphicFrame>
        <p:nvGraphicFramePr>
          <p:cNvPr id="8" name="Chart 7"/>
          <p:cNvGraphicFramePr/>
          <p:nvPr>
            <p:extLst>
              <p:ext uri="{D42A27DB-BD31-4B8C-83A1-F6EECF244321}">
                <p14:modId xmlns:p14="http://schemas.microsoft.com/office/powerpoint/2010/main" val="4044397195"/>
              </p:ext>
            </p:extLst>
          </p:nvPr>
        </p:nvGraphicFramePr>
        <p:xfrm>
          <a:off x="6229350" y="1670010"/>
          <a:ext cx="6572251" cy="437646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69E57DC2-970A-4B3E-BB1C-7A09969E49DF}" type="slidenum">
              <a:rPr lang="en-US" smtClean="0"/>
              <a:t>7</a:t>
            </a:fld>
            <a:endParaRPr lang="en-US" dirty="0"/>
          </a:p>
        </p:txBody>
      </p:sp>
    </p:spTree>
    <p:extLst>
      <p:ext uri="{BB962C8B-B14F-4D97-AF65-F5344CB8AC3E}">
        <p14:creationId xmlns:p14="http://schemas.microsoft.com/office/powerpoint/2010/main" val="146495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3">
                                            <p:txEl>
                                              <p:pRg st="3" end="3"/>
                                            </p:txEl>
                                          </p:spTgt>
                                        </p:tgtEl>
                                        <p:attrNameLst>
                                          <p:attrName>r</p:attrName>
                                        </p:attrNameLst>
                                      </p:cBhvr>
                                    </p:animRot>
                                    <p:animRot by="-240000">
                                      <p:cBhvr>
                                        <p:cTn id="12" dur="200" fill="hold">
                                          <p:stCondLst>
                                            <p:cond delay="200"/>
                                          </p:stCondLst>
                                        </p:cTn>
                                        <p:tgtEl>
                                          <p:spTgt spid="3">
                                            <p:txEl>
                                              <p:pRg st="3" end="3"/>
                                            </p:txEl>
                                          </p:spTgt>
                                        </p:tgtEl>
                                        <p:attrNameLst>
                                          <p:attrName>r</p:attrName>
                                        </p:attrNameLst>
                                      </p:cBhvr>
                                    </p:animRot>
                                    <p:animRot by="240000">
                                      <p:cBhvr>
                                        <p:cTn id="13" dur="200" fill="hold">
                                          <p:stCondLst>
                                            <p:cond delay="400"/>
                                          </p:stCondLst>
                                        </p:cTn>
                                        <p:tgtEl>
                                          <p:spTgt spid="3">
                                            <p:txEl>
                                              <p:pRg st="3" end="3"/>
                                            </p:txEl>
                                          </p:spTgt>
                                        </p:tgtEl>
                                        <p:attrNameLst>
                                          <p:attrName>r</p:attrName>
                                        </p:attrNameLst>
                                      </p:cBhvr>
                                    </p:animRot>
                                    <p:animRot by="-240000">
                                      <p:cBhvr>
                                        <p:cTn id="14" dur="200" fill="hold">
                                          <p:stCondLst>
                                            <p:cond delay="600"/>
                                          </p:stCondLst>
                                        </p:cTn>
                                        <p:tgtEl>
                                          <p:spTgt spid="3">
                                            <p:txEl>
                                              <p:pRg st="3" end="3"/>
                                            </p:txEl>
                                          </p:spTgt>
                                        </p:tgtEl>
                                        <p:attrNameLst>
                                          <p:attrName>r</p:attrName>
                                        </p:attrNameLst>
                                      </p:cBhvr>
                                    </p:animRot>
                                    <p:animRot by="120000">
                                      <p:cBhvr>
                                        <p:cTn id="15"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Third Year Revenue Strategies</a:t>
            </a:r>
          </a:p>
        </p:txBody>
      </p:sp>
      <p:sp>
        <p:nvSpPr>
          <p:cNvPr id="3" name="Content Placeholder 2"/>
          <p:cNvSpPr>
            <a:spLocks noGrp="1"/>
          </p:cNvSpPr>
          <p:nvPr>
            <p:ph idx="1"/>
          </p:nvPr>
        </p:nvSpPr>
        <p:spPr>
          <a:xfrm>
            <a:off x="1371600" y="1794626"/>
            <a:ext cx="9601200" cy="3581400"/>
          </a:xfrm>
        </p:spPr>
        <p:txBody>
          <a:bodyPr/>
          <a:lstStyle/>
          <a:p>
            <a:r>
              <a:rPr lang="en-AU" dirty="0"/>
              <a:t>Introduce Paid Tickets </a:t>
            </a:r>
          </a:p>
          <a:p>
            <a:r>
              <a:rPr lang="en-AU" dirty="0"/>
              <a:t>AFLW IOS/Android App</a:t>
            </a:r>
          </a:p>
          <a:p>
            <a:r>
              <a:rPr lang="en-AU" dirty="0"/>
              <a:t>Season passes linked with the app</a:t>
            </a:r>
          </a:p>
          <a:p>
            <a:endParaRPr lang="en-AU" dirty="0"/>
          </a:p>
        </p:txBody>
      </p:sp>
      <p:pic>
        <p:nvPicPr>
          <p:cNvPr id="4" name="Picture 3"/>
          <p:cNvPicPr>
            <a:picLocks noChangeAspect="1"/>
          </p:cNvPicPr>
          <p:nvPr/>
        </p:nvPicPr>
        <p:blipFill>
          <a:blip r:embed="rId2"/>
          <a:stretch>
            <a:fillRect/>
          </a:stretch>
        </p:blipFill>
        <p:spPr>
          <a:xfrm>
            <a:off x="6608191" y="1577949"/>
            <a:ext cx="5353004" cy="4014753"/>
          </a:xfrm>
          <a:prstGeom prst="rect">
            <a:avLst/>
          </a:prstGeom>
        </p:spPr>
      </p:pic>
      <p:pic>
        <p:nvPicPr>
          <p:cNvPr id="6" name="Picture 5"/>
          <p:cNvPicPr>
            <a:picLocks noChangeAspect="1"/>
          </p:cNvPicPr>
          <p:nvPr/>
        </p:nvPicPr>
        <p:blipFill>
          <a:blip r:embed="rId3"/>
          <a:stretch>
            <a:fillRect/>
          </a:stretch>
        </p:blipFill>
        <p:spPr>
          <a:xfrm>
            <a:off x="8894871" y="1715265"/>
            <a:ext cx="779643" cy="369221"/>
          </a:xfrm>
          <a:prstGeom prst="rect">
            <a:avLst/>
          </a:prstGeom>
        </p:spPr>
      </p:pic>
      <p:graphicFrame>
        <p:nvGraphicFramePr>
          <p:cNvPr id="9" name="Chart 8"/>
          <p:cNvGraphicFramePr/>
          <p:nvPr>
            <p:extLst>
              <p:ext uri="{D42A27DB-BD31-4B8C-83A1-F6EECF244321}">
                <p14:modId xmlns:p14="http://schemas.microsoft.com/office/powerpoint/2010/main" val="956995567"/>
              </p:ext>
            </p:extLst>
          </p:nvPr>
        </p:nvGraphicFramePr>
        <p:xfrm>
          <a:off x="923827" y="3280526"/>
          <a:ext cx="5684364" cy="3700021"/>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p:txBody>
          <a:bodyPr/>
          <a:lstStyle/>
          <a:p>
            <a:fld id="{69E57DC2-970A-4B3E-BB1C-7A09969E49DF}" type="slidenum">
              <a:rPr lang="en-US" smtClean="0"/>
              <a:t>8</a:t>
            </a:fld>
            <a:endParaRPr lang="en-US" dirty="0"/>
          </a:p>
        </p:txBody>
      </p:sp>
    </p:spTree>
    <p:extLst>
      <p:ext uri="{BB962C8B-B14F-4D97-AF65-F5344CB8AC3E}">
        <p14:creationId xmlns:p14="http://schemas.microsoft.com/office/powerpoint/2010/main" val="338218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Fourth Year Strategies</a:t>
            </a:r>
            <a:br>
              <a:rPr lang="en-AU" dirty="0"/>
            </a:br>
            <a:endParaRPr lang="en-AU" dirty="0"/>
          </a:p>
        </p:txBody>
      </p:sp>
      <p:sp>
        <p:nvSpPr>
          <p:cNvPr id="3" name="Content Placeholder 2"/>
          <p:cNvSpPr>
            <a:spLocks noGrp="1"/>
          </p:cNvSpPr>
          <p:nvPr>
            <p:ph idx="1"/>
          </p:nvPr>
        </p:nvSpPr>
        <p:spPr/>
        <p:txBody>
          <a:bodyPr/>
          <a:lstStyle/>
          <a:p>
            <a:r>
              <a:rPr lang="en-AU" dirty="0"/>
              <a:t>Obtain broadcasting rights</a:t>
            </a:r>
          </a:p>
          <a:p>
            <a:r>
              <a:rPr lang="en-AU" dirty="0"/>
              <a:t>Continue to use previous strategies </a:t>
            </a:r>
          </a:p>
          <a:p>
            <a:pPr marL="0" indent="0">
              <a:buNone/>
            </a:pPr>
            <a:r>
              <a:rPr lang="en-AU" dirty="0"/>
              <a:t> </a:t>
            </a:r>
          </a:p>
          <a:p>
            <a:endParaRPr lang="en-AU" dirty="0"/>
          </a:p>
          <a:p>
            <a:endParaRPr lang="en-AU" dirty="0"/>
          </a:p>
          <a:p>
            <a:endParaRPr lang="en-AU" dirty="0"/>
          </a:p>
          <a:p>
            <a:endParaRPr lang="en-AU" dirty="0"/>
          </a:p>
          <a:p>
            <a:pPr marL="0" indent="0">
              <a:buNone/>
            </a:pPr>
            <a:endParaRPr lang="en-AU" dirty="0"/>
          </a:p>
          <a:p>
            <a:endParaRPr lang="en-AU" dirty="0"/>
          </a:p>
        </p:txBody>
      </p:sp>
      <p:pic>
        <p:nvPicPr>
          <p:cNvPr id="5" name="Picture 4"/>
          <p:cNvPicPr>
            <a:picLocks noChangeAspect="1"/>
          </p:cNvPicPr>
          <p:nvPr/>
        </p:nvPicPr>
        <p:blipFill>
          <a:blip r:embed="rId2"/>
          <a:stretch>
            <a:fillRect/>
          </a:stretch>
        </p:blipFill>
        <p:spPr>
          <a:xfrm>
            <a:off x="7577706" y="4691385"/>
            <a:ext cx="4395075" cy="1779776"/>
          </a:xfrm>
          <a:prstGeom prst="rect">
            <a:avLst/>
          </a:prstGeom>
        </p:spPr>
      </p:pic>
      <p:pic>
        <p:nvPicPr>
          <p:cNvPr id="6" name="Picture 5"/>
          <p:cNvPicPr>
            <a:picLocks noChangeAspect="1"/>
          </p:cNvPicPr>
          <p:nvPr/>
        </p:nvPicPr>
        <p:blipFill>
          <a:blip r:embed="rId3"/>
          <a:stretch>
            <a:fillRect/>
          </a:stretch>
        </p:blipFill>
        <p:spPr>
          <a:xfrm>
            <a:off x="976146" y="4691385"/>
            <a:ext cx="3566160" cy="1783080"/>
          </a:xfrm>
          <a:prstGeom prst="rect">
            <a:avLst/>
          </a:prstGeom>
        </p:spPr>
      </p:pic>
      <p:graphicFrame>
        <p:nvGraphicFramePr>
          <p:cNvPr id="10" name="Chart 9"/>
          <p:cNvGraphicFramePr/>
          <p:nvPr>
            <p:extLst>
              <p:ext uri="{D42A27DB-BD31-4B8C-83A1-F6EECF244321}">
                <p14:modId xmlns:p14="http://schemas.microsoft.com/office/powerpoint/2010/main" val="1658501438"/>
              </p:ext>
            </p:extLst>
          </p:nvPr>
        </p:nvGraphicFramePr>
        <p:xfrm>
          <a:off x="6257489" y="95347"/>
          <a:ext cx="6430494" cy="4596038"/>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69E57DC2-970A-4B3E-BB1C-7A09969E49DF}" type="slidenum">
              <a:rPr lang="en-US" smtClean="0"/>
              <a:t>9</a:t>
            </a:fld>
            <a:endParaRPr lang="en-US" dirty="0"/>
          </a:p>
        </p:txBody>
      </p:sp>
    </p:spTree>
    <p:extLst>
      <p:ext uri="{BB962C8B-B14F-4D97-AF65-F5344CB8AC3E}">
        <p14:creationId xmlns:p14="http://schemas.microsoft.com/office/powerpoint/2010/main" val="18221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2779</TotalTime>
  <Words>326</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Franklin Gothic Book</vt:lpstr>
      <vt:lpstr>Crop</vt:lpstr>
      <vt:lpstr>AFLW Case study  </vt:lpstr>
      <vt:lpstr>Acknowledgment of Country/Women.</vt:lpstr>
      <vt:lpstr>Our Vision</vt:lpstr>
      <vt:lpstr>Strategies that are going to achieve this vision</vt:lpstr>
      <vt:lpstr>Women in Sport</vt:lpstr>
      <vt:lpstr>First Year Revenue Strategies</vt:lpstr>
      <vt:lpstr>Second Year Revenue Strategies </vt:lpstr>
      <vt:lpstr>Third Year Revenue Strategies</vt:lpstr>
      <vt:lpstr>Fourth Year Strategies </vt:lpstr>
      <vt:lpstr>End Vision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AFLW Case study</dc:title>
  <dc:creator>300 FBE Loan Laptop</dc:creator>
  <cp:lastModifiedBy>Clare Harper</cp:lastModifiedBy>
  <cp:revision>46</cp:revision>
  <dcterms:created xsi:type="dcterms:W3CDTF">2018-01-17T04:13:19Z</dcterms:created>
  <dcterms:modified xsi:type="dcterms:W3CDTF">2018-01-19T02:39:19Z</dcterms:modified>
</cp:coreProperties>
</file>